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2" r:id="rId4"/>
    <p:sldId id="259" r:id="rId5"/>
    <p:sldId id="260" r:id="rId6"/>
    <p:sldId id="262" r:id="rId7"/>
    <p:sldId id="267" r:id="rId8"/>
    <p:sldId id="268" r:id="rId9"/>
    <p:sldId id="269" r:id="rId10"/>
    <p:sldId id="270" r:id="rId11"/>
    <p:sldId id="271" r:id="rId12"/>
    <p:sldId id="265"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FF4F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63" autoAdjust="0"/>
    <p:restoredTop sz="94660"/>
  </p:normalViewPr>
  <p:slideViewPr>
    <p:cSldViewPr snapToGrid="0">
      <p:cViewPr>
        <p:scale>
          <a:sx n="65" d="100"/>
          <a:sy n="65" d="100"/>
        </p:scale>
        <p:origin x="48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3E06-8796-48EE-B299-96268440DC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EA202A7-50E7-4C45-B7ED-2ACFB9BC7B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CD8389C-C350-4ECA-B2F4-00D622595DE5}"/>
              </a:ext>
            </a:extLst>
          </p:cNvPr>
          <p:cNvSpPr>
            <a:spLocks noGrp="1"/>
          </p:cNvSpPr>
          <p:nvPr>
            <p:ph type="dt" sz="half" idx="10"/>
          </p:nvPr>
        </p:nvSpPr>
        <p:spPr/>
        <p:txBody>
          <a:bodyPr/>
          <a:lstStyle/>
          <a:p>
            <a:fld id="{BF9B82A1-1C1C-4D15-AADE-329DD6A7D83E}" type="datetimeFigureOut">
              <a:rPr lang="en-IN" smtClean="0"/>
              <a:t>16-12-2022</a:t>
            </a:fld>
            <a:endParaRPr lang="en-IN"/>
          </a:p>
        </p:txBody>
      </p:sp>
      <p:sp>
        <p:nvSpPr>
          <p:cNvPr id="5" name="Footer Placeholder 4">
            <a:extLst>
              <a:ext uri="{FF2B5EF4-FFF2-40B4-BE49-F238E27FC236}">
                <a16:creationId xmlns:a16="http://schemas.microsoft.com/office/drawing/2014/main" id="{0E5BD4DE-F65A-4FF1-AC19-1EA2DC5072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537AD1-8F1E-48DA-A972-707B074EC121}"/>
              </a:ext>
            </a:extLst>
          </p:cNvPr>
          <p:cNvSpPr>
            <a:spLocks noGrp="1"/>
          </p:cNvSpPr>
          <p:nvPr>
            <p:ph type="sldNum" sz="quarter" idx="12"/>
          </p:nvPr>
        </p:nvSpPr>
        <p:spPr/>
        <p:txBody>
          <a:bodyPr/>
          <a:lstStyle/>
          <a:p>
            <a:fld id="{A2A11AE5-9DE0-4518-86EA-7F2B117298C6}" type="slidenum">
              <a:rPr lang="en-IN" smtClean="0"/>
              <a:t>‹#›</a:t>
            </a:fld>
            <a:endParaRPr lang="en-IN"/>
          </a:p>
        </p:txBody>
      </p:sp>
    </p:spTree>
    <p:extLst>
      <p:ext uri="{BB962C8B-B14F-4D97-AF65-F5344CB8AC3E}">
        <p14:creationId xmlns:p14="http://schemas.microsoft.com/office/powerpoint/2010/main" val="886831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FE7BD-67C4-40A8-BD97-1A29CE3C073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7657B8-C77F-4B86-ACAD-D602153C44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50DBE7-602A-45B8-874D-B63C4D9802C2}"/>
              </a:ext>
            </a:extLst>
          </p:cNvPr>
          <p:cNvSpPr>
            <a:spLocks noGrp="1"/>
          </p:cNvSpPr>
          <p:nvPr>
            <p:ph type="dt" sz="half" idx="10"/>
          </p:nvPr>
        </p:nvSpPr>
        <p:spPr/>
        <p:txBody>
          <a:bodyPr/>
          <a:lstStyle/>
          <a:p>
            <a:fld id="{BF9B82A1-1C1C-4D15-AADE-329DD6A7D83E}" type="datetimeFigureOut">
              <a:rPr lang="en-IN" smtClean="0"/>
              <a:t>16-12-2022</a:t>
            </a:fld>
            <a:endParaRPr lang="en-IN"/>
          </a:p>
        </p:txBody>
      </p:sp>
      <p:sp>
        <p:nvSpPr>
          <p:cNvPr id="5" name="Footer Placeholder 4">
            <a:extLst>
              <a:ext uri="{FF2B5EF4-FFF2-40B4-BE49-F238E27FC236}">
                <a16:creationId xmlns:a16="http://schemas.microsoft.com/office/drawing/2014/main" id="{ED580986-B719-46DF-AE48-50C301195B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568F1C-05A3-436C-8341-97CBEFCE52F6}"/>
              </a:ext>
            </a:extLst>
          </p:cNvPr>
          <p:cNvSpPr>
            <a:spLocks noGrp="1"/>
          </p:cNvSpPr>
          <p:nvPr>
            <p:ph type="sldNum" sz="quarter" idx="12"/>
          </p:nvPr>
        </p:nvSpPr>
        <p:spPr/>
        <p:txBody>
          <a:bodyPr/>
          <a:lstStyle/>
          <a:p>
            <a:fld id="{A2A11AE5-9DE0-4518-86EA-7F2B117298C6}" type="slidenum">
              <a:rPr lang="en-IN" smtClean="0"/>
              <a:t>‹#›</a:t>
            </a:fld>
            <a:endParaRPr lang="en-IN"/>
          </a:p>
        </p:txBody>
      </p:sp>
    </p:spTree>
    <p:extLst>
      <p:ext uri="{BB962C8B-B14F-4D97-AF65-F5344CB8AC3E}">
        <p14:creationId xmlns:p14="http://schemas.microsoft.com/office/powerpoint/2010/main" val="318003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0EB44B-6D17-4B76-A3F1-4D4A64AC7E5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48EDAD-3E3C-4088-A0A5-BC8F4A87C3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B5AF8F-9AC8-4C86-840B-7CB2B5BA2177}"/>
              </a:ext>
            </a:extLst>
          </p:cNvPr>
          <p:cNvSpPr>
            <a:spLocks noGrp="1"/>
          </p:cNvSpPr>
          <p:nvPr>
            <p:ph type="dt" sz="half" idx="10"/>
          </p:nvPr>
        </p:nvSpPr>
        <p:spPr/>
        <p:txBody>
          <a:bodyPr/>
          <a:lstStyle/>
          <a:p>
            <a:fld id="{BF9B82A1-1C1C-4D15-AADE-329DD6A7D83E}" type="datetimeFigureOut">
              <a:rPr lang="en-IN" smtClean="0"/>
              <a:t>16-12-2022</a:t>
            </a:fld>
            <a:endParaRPr lang="en-IN"/>
          </a:p>
        </p:txBody>
      </p:sp>
      <p:sp>
        <p:nvSpPr>
          <p:cNvPr id="5" name="Footer Placeholder 4">
            <a:extLst>
              <a:ext uri="{FF2B5EF4-FFF2-40B4-BE49-F238E27FC236}">
                <a16:creationId xmlns:a16="http://schemas.microsoft.com/office/drawing/2014/main" id="{3D7D420B-23E8-4988-83C2-BE29BBCA53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AC6227-FF66-4BAA-9CE5-B19EA047745D}"/>
              </a:ext>
            </a:extLst>
          </p:cNvPr>
          <p:cNvSpPr>
            <a:spLocks noGrp="1"/>
          </p:cNvSpPr>
          <p:nvPr>
            <p:ph type="sldNum" sz="quarter" idx="12"/>
          </p:nvPr>
        </p:nvSpPr>
        <p:spPr/>
        <p:txBody>
          <a:bodyPr/>
          <a:lstStyle/>
          <a:p>
            <a:fld id="{A2A11AE5-9DE0-4518-86EA-7F2B117298C6}" type="slidenum">
              <a:rPr lang="en-IN" smtClean="0"/>
              <a:t>‹#›</a:t>
            </a:fld>
            <a:endParaRPr lang="en-IN"/>
          </a:p>
        </p:txBody>
      </p:sp>
    </p:spTree>
    <p:extLst>
      <p:ext uri="{BB962C8B-B14F-4D97-AF65-F5344CB8AC3E}">
        <p14:creationId xmlns:p14="http://schemas.microsoft.com/office/powerpoint/2010/main" val="1687478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96A5-310C-4E9D-A823-E6CEE78E1E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7764D8-69F2-4D15-97C9-F3A53338B1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852332-6BD5-4F7B-9369-85D1F0D65083}"/>
              </a:ext>
            </a:extLst>
          </p:cNvPr>
          <p:cNvSpPr>
            <a:spLocks noGrp="1"/>
          </p:cNvSpPr>
          <p:nvPr>
            <p:ph type="dt" sz="half" idx="10"/>
          </p:nvPr>
        </p:nvSpPr>
        <p:spPr/>
        <p:txBody>
          <a:bodyPr/>
          <a:lstStyle/>
          <a:p>
            <a:fld id="{BF9B82A1-1C1C-4D15-AADE-329DD6A7D83E}" type="datetimeFigureOut">
              <a:rPr lang="en-IN" smtClean="0"/>
              <a:t>16-12-2022</a:t>
            </a:fld>
            <a:endParaRPr lang="en-IN"/>
          </a:p>
        </p:txBody>
      </p:sp>
      <p:sp>
        <p:nvSpPr>
          <p:cNvPr id="5" name="Footer Placeholder 4">
            <a:extLst>
              <a:ext uri="{FF2B5EF4-FFF2-40B4-BE49-F238E27FC236}">
                <a16:creationId xmlns:a16="http://schemas.microsoft.com/office/drawing/2014/main" id="{DFDE133E-D0D5-46E1-AF0E-8487E0A39A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8C7109-D469-403B-8432-F9934D083E24}"/>
              </a:ext>
            </a:extLst>
          </p:cNvPr>
          <p:cNvSpPr>
            <a:spLocks noGrp="1"/>
          </p:cNvSpPr>
          <p:nvPr>
            <p:ph type="sldNum" sz="quarter" idx="12"/>
          </p:nvPr>
        </p:nvSpPr>
        <p:spPr/>
        <p:txBody>
          <a:bodyPr/>
          <a:lstStyle/>
          <a:p>
            <a:fld id="{A2A11AE5-9DE0-4518-86EA-7F2B117298C6}" type="slidenum">
              <a:rPr lang="en-IN" smtClean="0"/>
              <a:t>‹#›</a:t>
            </a:fld>
            <a:endParaRPr lang="en-IN"/>
          </a:p>
        </p:txBody>
      </p:sp>
    </p:spTree>
    <p:extLst>
      <p:ext uri="{BB962C8B-B14F-4D97-AF65-F5344CB8AC3E}">
        <p14:creationId xmlns:p14="http://schemas.microsoft.com/office/powerpoint/2010/main" val="1109030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393C-14BA-4C1E-A7ED-40E87EE5CE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A59711D-EC7D-4263-A5BF-7B1389600F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15583E-FF05-4C0F-9926-15412A88BDE7}"/>
              </a:ext>
            </a:extLst>
          </p:cNvPr>
          <p:cNvSpPr>
            <a:spLocks noGrp="1"/>
          </p:cNvSpPr>
          <p:nvPr>
            <p:ph type="dt" sz="half" idx="10"/>
          </p:nvPr>
        </p:nvSpPr>
        <p:spPr/>
        <p:txBody>
          <a:bodyPr/>
          <a:lstStyle/>
          <a:p>
            <a:fld id="{BF9B82A1-1C1C-4D15-AADE-329DD6A7D83E}" type="datetimeFigureOut">
              <a:rPr lang="en-IN" smtClean="0"/>
              <a:t>16-12-2022</a:t>
            </a:fld>
            <a:endParaRPr lang="en-IN"/>
          </a:p>
        </p:txBody>
      </p:sp>
      <p:sp>
        <p:nvSpPr>
          <p:cNvPr id="5" name="Footer Placeholder 4">
            <a:extLst>
              <a:ext uri="{FF2B5EF4-FFF2-40B4-BE49-F238E27FC236}">
                <a16:creationId xmlns:a16="http://schemas.microsoft.com/office/drawing/2014/main" id="{7175DA41-F520-45A8-BEB2-EC3BA4B84D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E02E92-193D-41DF-817C-385DCC1A0194}"/>
              </a:ext>
            </a:extLst>
          </p:cNvPr>
          <p:cNvSpPr>
            <a:spLocks noGrp="1"/>
          </p:cNvSpPr>
          <p:nvPr>
            <p:ph type="sldNum" sz="quarter" idx="12"/>
          </p:nvPr>
        </p:nvSpPr>
        <p:spPr/>
        <p:txBody>
          <a:bodyPr/>
          <a:lstStyle/>
          <a:p>
            <a:fld id="{A2A11AE5-9DE0-4518-86EA-7F2B117298C6}" type="slidenum">
              <a:rPr lang="en-IN" smtClean="0"/>
              <a:t>‹#›</a:t>
            </a:fld>
            <a:endParaRPr lang="en-IN"/>
          </a:p>
        </p:txBody>
      </p:sp>
    </p:spTree>
    <p:extLst>
      <p:ext uri="{BB962C8B-B14F-4D97-AF65-F5344CB8AC3E}">
        <p14:creationId xmlns:p14="http://schemas.microsoft.com/office/powerpoint/2010/main" val="2545207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893C-55D0-46B8-97DA-DC582A6601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A68EE0E-4DAE-45FC-B967-A4AFC5EBDA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38E9AF1-CA90-4EEA-B023-032EA3C282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A4AD787-03B4-432E-AB78-C8C5E640AEC0}"/>
              </a:ext>
            </a:extLst>
          </p:cNvPr>
          <p:cNvSpPr>
            <a:spLocks noGrp="1"/>
          </p:cNvSpPr>
          <p:nvPr>
            <p:ph type="dt" sz="half" idx="10"/>
          </p:nvPr>
        </p:nvSpPr>
        <p:spPr/>
        <p:txBody>
          <a:bodyPr/>
          <a:lstStyle/>
          <a:p>
            <a:fld id="{BF9B82A1-1C1C-4D15-AADE-329DD6A7D83E}" type="datetimeFigureOut">
              <a:rPr lang="en-IN" smtClean="0"/>
              <a:t>16-12-2022</a:t>
            </a:fld>
            <a:endParaRPr lang="en-IN"/>
          </a:p>
        </p:txBody>
      </p:sp>
      <p:sp>
        <p:nvSpPr>
          <p:cNvPr id="6" name="Footer Placeholder 5">
            <a:extLst>
              <a:ext uri="{FF2B5EF4-FFF2-40B4-BE49-F238E27FC236}">
                <a16:creationId xmlns:a16="http://schemas.microsoft.com/office/drawing/2014/main" id="{E91A2FAA-2C58-4548-B19C-C42F821AADD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CA69E2-71C8-4D2F-B69C-D1E4481D4FE6}"/>
              </a:ext>
            </a:extLst>
          </p:cNvPr>
          <p:cNvSpPr>
            <a:spLocks noGrp="1"/>
          </p:cNvSpPr>
          <p:nvPr>
            <p:ph type="sldNum" sz="quarter" idx="12"/>
          </p:nvPr>
        </p:nvSpPr>
        <p:spPr/>
        <p:txBody>
          <a:bodyPr/>
          <a:lstStyle/>
          <a:p>
            <a:fld id="{A2A11AE5-9DE0-4518-86EA-7F2B117298C6}" type="slidenum">
              <a:rPr lang="en-IN" smtClean="0"/>
              <a:t>‹#›</a:t>
            </a:fld>
            <a:endParaRPr lang="en-IN"/>
          </a:p>
        </p:txBody>
      </p:sp>
    </p:spTree>
    <p:extLst>
      <p:ext uri="{BB962C8B-B14F-4D97-AF65-F5344CB8AC3E}">
        <p14:creationId xmlns:p14="http://schemas.microsoft.com/office/powerpoint/2010/main" val="138360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90514-1A66-4011-A2BA-968508EFED1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52BBEB-79FE-4B19-89AE-F12AE6C667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46FA28-E932-4F60-A449-6DAE034695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AE84BD1-55CD-499A-91DA-8101D33A95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11A120-8B8F-45E8-BBA0-AA3615510C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D22D478-C7B8-47BF-AAA4-E306DE28D17B}"/>
              </a:ext>
            </a:extLst>
          </p:cNvPr>
          <p:cNvSpPr>
            <a:spLocks noGrp="1"/>
          </p:cNvSpPr>
          <p:nvPr>
            <p:ph type="dt" sz="half" idx="10"/>
          </p:nvPr>
        </p:nvSpPr>
        <p:spPr/>
        <p:txBody>
          <a:bodyPr/>
          <a:lstStyle/>
          <a:p>
            <a:fld id="{BF9B82A1-1C1C-4D15-AADE-329DD6A7D83E}" type="datetimeFigureOut">
              <a:rPr lang="en-IN" smtClean="0"/>
              <a:t>16-12-2022</a:t>
            </a:fld>
            <a:endParaRPr lang="en-IN"/>
          </a:p>
        </p:txBody>
      </p:sp>
      <p:sp>
        <p:nvSpPr>
          <p:cNvPr id="8" name="Footer Placeholder 7">
            <a:extLst>
              <a:ext uri="{FF2B5EF4-FFF2-40B4-BE49-F238E27FC236}">
                <a16:creationId xmlns:a16="http://schemas.microsoft.com/office/drawing/2014/main" id="{FF5F2F23-B485-4A62-81EE-B7048908BC1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F859F69-6D78-4B34-8D15-08E733E3EB48}"/>
              </a:ext>
            </a:extLst>
          </p:cNvPr>
          <p:cNvSpPr>
            <a:spLocks noGrp="1"/>
          </p:cNvSpPr>
          <p:nvPr>
            <p:ph type="sldNum" sz="quarter" idx="12"/>
          </p:nvPr>
        </p:nvSpPr>
        <p:spPr/>
        <p:txBody>
          <a:bodyPr/>
          <a:lstStyle/>
          <a:p>
            <a:fld id="{A2A11AE5-9DE0-4518-86EA-7F2B117298C6}" type="slidenum">
              <a:rPr lang="en-IN" smtClean="0"/>
              <a:t>‹#›</a:t>
            </a:fld>
            <a:endParaRPr lang="en-IN"/>
          </a:p>
        </p:txBody>
      </p:sp>
    </p:spTree>
    <p:extLst>
      <p:ext uri="{BB962C8B-B14F-4D97-AF65-F5344CB8AC3E}">
        <p14:creationId xmlns:p14="http://schemas.microsoft.com/office/powerpoint/2010/main" val="1034842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2905-D4FA-4CB5-B8B8-C6DC09E877D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E072EC4-5714-419D-9A25-91FD24D92397}"/>
              </a:ext>
            </a:extLst>
          </p:cNvPr>
          <p:cNvSpPr>
            <a:spLocks noGrp="1"/>
          </p:cNvSpPr>
          <p:nvPr>
            <p:ph type="dt" sz="half" idx="10"/>
          </p:nvPr>
        </p:nvSpPr>
        <p:spPr/>
        <p:txBody>
          <a:bodyPr/>
          <a:lstStyle/>
          <a:p>
            <a:fld id="{BF9B82A1-1C1C-4D15-AADE-329DD6A7D83E}" type="datetimeFigureOut">
              <a:rPr lang="en-IN" smtClean="0"/>
              <a:t>16-12-2022</a:t>
            </a:fld>
            <a:endParaRPr lang="en-IN"/>
          </a:p>
        </p:txBody>
      </p:sp>
      <p:sp>
        <p:nvSpPr>
          <p:cNvPr id="4" name="Footer Placeholder 3">
            <a:extLst>
              <a:ext uri="{FF2B5EF4-FFF2-40B4-BE49-F238E27FC236}">
                <a16:creationId xmlns:a16="http://schemas.microsoft.com/office/drawing/2014/main" id="{6959E19E-CD47-46E4-81E5-26F54A6DF5D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2C16101-EB75-4652-990B-0B6217F55CE5}"/>
              </a:ext>
            </a:extLst>
          </p:cNvPr>
          <p:cNvSpPr>
            <a:spLocks noGrp="1"/>
          </p:cNvSpPr>
          <p:nvPr>
            <p:ph type="sldNum" sz="quarter" idx="12"/>
          </p:nvPr>
        </p:nvSpPr>
        <p:spPr/>
        <p:txBody>
          <a:bodyPr/>
          <a:lstStyle/>
          <a:p>
            <a:fld id="{A2A11AE5-9DE0-4518-86EA-7F2B117298C6}" type="slidenum">
              <a:rPr lang="en-IN" smtClean="0"/>
              <a:t>‹#›</a:t>
            </a:fld>
            <a:endParaRPr lang="en-IN"/>
          </a:p>
        </p:txBody>
      </p:sp>
    </p:spTree>
    <p:extLst>
      <p:ext uri="{BB962C8B-B14F-4D97-AF65-F5344CB8AC3E}">
        <p14:creationId xmlns:p14="http://schemas.microsoft.com/office/powerpoint/2010/main" val="2198042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9C3912-F578-47E7-908A-2E06E1734A99}"/>
              </a:ext>
            </a:extLst>
          </p:cNvPr>
          <p:cNvSpPr>
            <a:spLocks noGrp="1"/>
          </p:cNvSpPr>
          <p:nvPr>
            <p:ph type="dt" sz="half" idx="10"/>
          </p:nvPr>
        </p:nvSpPr>
        <p:spPr/>
        <p:txBody>
          <a:bodyPr/>
          <a:lstStyle/>
          <a:p>
            <a:fld id="{BF9B82A1-1C1C-4D15-AADE-329DD6A7D83E}" type="datetimeFigureOut">
              <a:rPr lang="en-IN" smtClean="0"/>
              <a:t>16-12-2022</a:t>
            </a:fld>
            <a:endParaRPr lang="en-IN"/>
          </a:p>
        </p:txBody>
      </p:sp>
      <p:sp>
        <p:nvSpPr>
          <p:cNvPr id="3" name="Footer Placeholder 2">
            <a:extLst>
              <a:ext uri="{FF2B5EF4-FFF2-40B4-BE49-F238E27FC236}">
                <a16:creationId xmlns:a16="http://schemas.microsoft.com/office/drawing/2014/main" id="{72440467-C547-40D8-BF03-C477B97D51C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601842C-1B08-457E-B6BE-21BBE258ED18}"/>
              </a:ext>
            </a:extLst>
          </p:cNvPr>
          <p:cNvSpPr>
            <a:spLocks noGrp="1"/>
          </p:cNvSpPr>
          <p:nvPr>
            <p:ph type="sldNum" sz="quarter" idx="12"/>
          </p:nvPr>
        </p:nvSpPr>
        <p:spPr/>
        <p:txBody>
          <a:bodyPr/>
          <a:lstStyle/>
          <a:p>
            <a:fld id="{A2A11AE5-9DE0-4518-86EA-7F2B117298C6}" type="slidenum">
              <a:rPr lang="en-IN" smtClean="0"/>
              <a:t>‹#›</a:t>
            </a:fld>
            <a:endParaRPr lang="en-IN"/>
          </a:p>
        </p:txBody>
      </p:sp>
    </p:spTree>
    <p:extLst>
      <p:ext uri="{BB962C8B-B14F-4D97-AF65-F5344CB8AC3E}">
        <p14:creationId xmlns:p14="http://schemas.microsoft.com/office/powerpoint/2010/main" val="1744928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4F39B-57F7-499A-B795-ED26406F4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4E7A11-14B2-472F-B094-E10E2A00D9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94F05E9-8BF5-4EF9-8044-91060F3E5D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5E9655-1625-4892-BAF3-27BDFFC1ACA6}"/>
              </a:ext>
            </a:extLst>
          </p:cNvPr>
          <p:cNvSpPr>
            <a:spLocks noGrp="1"/>
          </p:cNvSpPr>
          <p:nvPr>
            <p:ph type="dt" sz="half" idx="10"/>
          </p:nvPr>
        </p:nvSpPr>
        <p:spPr/>
        <p:txBody>
          <a:bodyPr/>
          <a:lstStyle/>
          <a:p>
            <a:fld id="{BF9B82A1-1C1C-4D15-AADE-329DD6A7D83E}" type="datetimeFigureOut">
              <a:rPr lang="en-IN" smtClean="0"/>
              <a:t>16-12-2022</a:t>
            </a:fld>
            <a:endParaRPr lang="en-IN"/>
          </a:p>
        </p:txBody>
      </p:sp>
      <p:sp>
        <p:nvSpPr>
          <p:cNvPr id="6" name="Footer Placeholder 5">
            <a:extLst>
              <a:ext uri="{FF2B5EF4-FFF2-40B4-BE49-F238E27FC236}">
                <a16:creationId xmlns:a16="http://schemas.microsoft.com/office/drawing/2014/main" id="{55036299-1A2F-4ED1-BFC3-52F8732971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58FB683-0823-4F72-890A-EBB6D97E3717}"/>
              </a:ext>
            </a:extLst>
          </p:cNvPr>
          <p:cNvSpPr>
            <a:spLocks noGrp="1"/>
          </p:cNvSpPr>
          <p:nvPr>
            <p:ph type="sldNum" sz="quarter" idx="12"/>
          </p:nvPr>
        </p:nvSpPr>
        <p:spPr/>
        <p:txBody>
          <a:bodyPr/>
          <a:lstStyle/>
          <a:p>
            <a:fld id="{A2A11AE5-9DE0-4518-86EA-7F2B117298C6}" type="slidenum">
              <a:rPr lang="en-IN" smtClean="0"/>
              <a:t>‹#›</a:t>
            </a:fld>
            <a:endParaRPr lang="en-IN"/>
          </a:p>
        </p:txBody>
      </p:sp>
    </p:spTree>
    <p:extLst>
      <p:ext uri="{BB962C8B-B14F-4D97-AF65-F5344CB8AC3E}">
        <p14:creationId xmlns:p14="http://schemas.microsoft.com/office/powerpoint/2010/main" val="1092936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FA198-BC3D-4931-8803-1F4DE14694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1EE76C2-4340-4633-BA48-9F4357AA5C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8EAC6C0-4F45-4246-AA4A-EBB170918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0EE319-7F3A-423B-A44D-BA2B9501598E}"/>
              </a:ext>
            </a:extLst>
          </p:cNvPr>
          <p:cNvSpPr>
            <a:spLocks noGrp="1"/>
          </p:cNvSpPr>
          <p:nvPr>
            <p:ph type="dt" sz="half" idx="10"/>
          </p:nvPr>
        </p:nvSpPr>
        <p:spPr/>
        <p:txBody>
          <a:bodyPr/>
          <a:lstStyle/>
          <a:p>
            <a:fld id="{BF9B82A1-1C1C-4D15-AADE-329DD6A7D83E}" type="datetimeFigureOut">
              <a:rPr lang="en-IN" smtClean="0"/>
              <a:t>16-12-2022</a:t>
            </a:fld>
            <a:endParaRPr lang="en-IN"/>
          </a:p>
        </p:txBody>
      </p:sp>
      <p:sp>
        <p:nvSpPr>
          <p:cNvPr id="6" name="Footer Placeholder 5">
            <a:extLst>
              <a:ext uri="{FF2B5EF4-FFF2-40B4-BE49-F238E27FC236}">
                <a16:creationId xmlns:a16="http://schemas.microsoft.com/office/drawing/2014/main" id="{708D59C5-179B-447D-81E1-6DDAACE3884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E32A38-98BB-48FD-B63F-0DCE99BCA6B0}"/>
              </a:ext>
            </a:extLst>
          </p:cNvPr>
          <p:cNvSpPr>
            <a:spLocks noGrp="1"/>
          </p:cNvSpPr>
          <p:nvPr>
            <p:ph type="sldNum" sz="quarter" idx="12"/>
          </p:nvPr>
        </p:nvSpPr>
        <p:spPr/>
        <p:txBody>
          <a:bodyPr/>
          <a:lstStyle/>
          <a:p>
            <a:fld id="{A2A11AE5-9DE0-4518-86EA-7F2B117298C6}" type="slidenum">
              <a:rPr lang="en-IN" smtClean="0"/>
              <a:t>‹#›</a:t>
            </a:fld>
            <a:endParaRPr lang="en-IN"/>
          </a:p>
        </p:txBody>
      </p:sp>
    </p:spTree>
    <p:extLst>
      <p:ext uri="{BB962C8B-B14F-4D97-AF65-F5344CB8AC3E}">
        <p14:creationId xmlns:p14="http://schemas.microsoft.com/office/powerpoint/2010/main" val="3990011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219DD4-05E5-4047-9B35-24C704BC6E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EDD02A-3091-4CAE-8FFE-0F2B7B0C2A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5940CD-01CA-43BD-BBE9-2093C7F68C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9B82A1-1C1C-4D15-AADE-329DD6A7D83E}" type="datetimeFigureOut">
              <a:rPr lang="en-IN" smtClean="0"/>
              <a:t>16-12-2022</a:t>
            </a:fld>
            <a:endParaRPr lang="en-IN"/>
          </a:p>
        </p:txBody>
      </p:sp>
      <p:sp>
        <p:nvSpPr>
          <p:cNvPr id="5" name="Footer Placeholder 4">
            <a:extLst>
              <a:ext uri="{FF2B5EF4-FFF2-40B4-BE49-F238E27FC236}">
                <a16:creationId xmlns:a16="http://schemas.microsoft.com/office/drawing/2014/main" id="{02EBB69D-A570-4483-A3BC-7ED0FB394F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914AA6C-D861-49ED-ACFC-CC245BCA81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A11AE5-9DE0-4518-86EA-7F2B117298C6}" type="slidenum">
              <a:rPr lang="en-IN" smtClean="0"/>
              <a:t>‹#›</a:t>
            </a:fld>
            <a:endParaRPr lang="en-IN"/>
          </a:p>
        </p:txBody>
      </p:sp>
    </p:spTree>
    <p:extLst>
      <p:ext uri="{BB962C8B-B14F-4D97-AF65-F5344CB8AC3E}">
        <p14:creationId xmlns:p14="http://schemas.microsoft.com/office/powerpoint/2010/main" val="3489008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6632CC-C8D8-4F5B-BF88-4C01A95EE1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11"/>
            <a:ext cx="12192000" cy="6849978"/>
          </a:xfrm>
          <a:prstGeom prst="rect">
            <a:avLst/>
          </a:prstGeom>
          <a:ln w="2286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CB5B87B1-251B-471D-81BE-93D4ECBB407B}"/>
              </a:ext>
            </a:extLst>
          </p:cNvPr>
          <p:cNvSpPr txBox="1"/>
          <p:nvPr/>
        </p:nvSpPr>
        <p:spPr>
          <a:xfrm>
            <a:off x="0" y="505097"/>
            <a:ext cx="6200503" cy="769441"/>
          </a:xfrm>
          <a:prstGeom prst="rect">
            <a:avLst/>
          </a:prstGeom>
          <a:noFill/>
        </p:spPr>
        <p:txBody>
          <a:bodyPr wrap="square" rtlCol="0">
            <a:spAutoFit/>
          </a:bodyPr>
          <a:lstStyle/>
          <a:p>
            <a:r>
              <a:rPr lang="en-IN" sz="4400" dirty="0">
                <a:solidFill>
                  <a:schemeClr val="bg1"/>
                </a:solidFill>
                <a:latin typeface="Lucida Handwriting" panose="03010101010101010101" pitchFamily="66" charset="0"/>
              </a:rPr>
              <a:t>SELF DRIVING CAR </a:t>
            </a:r>
          </a:p>
        </p:txBody>
      </p:sp>
      <p:sp>
        <p:nvSpPr>
          <p:cNvPr id="7" name="TextBox 6">
            <a:extLst>
              <a:ext uri="{FF2B5EF4-FFF2-40B4-BE49-F238E27FC236}">
                <a16:creationId xmlns:a16="http://schemas.microsoft.com/office/drawing/2014/main" id="{2876742A-F9BA-47C5-9EA8-143601D41DC0}"/>
              </a:ext>
            </a:extLst>
          </p:cNvPr>
          <p:cNvSpPr txBox="1"/>
          <p:nvPr/>
        </p:nvSpPr>
        <p:spPr>
          <a:xfrm>
            <a:off x="8003176" y="5860868"/>
            <a:ext cx="4563291" cy="400110"/>
          </a:xfrm>
          <a:prstGeom prst="rect">
            <a:avLst/>
          </a:prstGeom>
          <a:noFill/>
        </p:spPr>
        <p:txBody>
          <a:bodyPr wrap="square" rtlCol="0">
            <a:spAutoFit/>
          </a:bodyPr>
          <a:lstStyle/>
          <a:p>
            <a:r>
              <a:rPr lang="en-IN" sz="2000" dirty="0">
                <a:solidFill>
                  <a:schemeClr val="bg1"/>
                </a:solidFill>
                <a:latin typeface="Lucida Handwriting" panose="03010101010101010101" pitchFamily="66" charset="0"/>
              </a:rPr>
              <a:t>- Komal Reddy Koukuntla</a:t>
            </a:r>
          </a:p>
        </p:txBody>
      </p:sp>
      <p:sp>
        <p:nvSpPr>
          <p:cNvPr id="9" name="TextBox 8">
            <a:extLst>
              <a:ext uri="{FF2B5EF4-FFF2-40B4-BE49-F238E27FC236}">
                <a16:creationId xmlns:a16="http://schemas.microsoft.com/office/drawing/2014/main" id="{D8437759-1D23-470A-BEFB-5A599FC1726F}"/>
              </a:ext>
            </a:extLst>
          </p:cNvPr>
          <p:cNvSpPr txBox="1"/>
          <p:nvPr/>
        </p:nvSpPr>
        <p:spPr>
          <a:xfrm>
            <a:off x="2624328" y="1177692"/>
            <a:ext cx="2788920" cy="461665"/>
          </a:xfrm>
          <a:prstGeom prst="rect">
            <a:avLst/>
          </a:prstGeom>
          <a:noFill/>
        </p:spPr>
        <p:txBody>
          <a:bodyPr wrap="square" rtlCol="0">
            <a:spAutoFit/>
          </a:bodyPr>
          <a:lstStyle/>
          <a:p>
            <a:r>
              <a:rPr lang="en-IN" sz="2400" dirty="0">
                <a:solidFill>
                  <a:schemeClr val="bg1"/>
                </a:solidFill>
                <a:latin typeface="Lucida Calligraphy" panose="03010101010101010101" pitchFamily="66" charset="0"/>
              </a:rPr>
              <a:t>- Futuristic self</a:t>
            </a:r>
          </a:p>
        </p:txBody>
      </p:sp>
    </p:spTree>
    <p:extLst>
      <p:ext uri="{BB962C8B-B14F-4D97-AF65-F5344CB8AC3E}">
        <p14:creationId xmlns:p14="http://schemas.microsoft.com/office/powerpoint/2010/main" val="2141198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CC2FB0-113B-4088-AF67-845A45508C17}"/>
              </a:ext>
            </a:extLst>
          </p:cNvPr>
          <p:cNvSpPr txBox="1"/>
          <p:nvPr/>
        </p:nvSpPr>
        <p:spPr>
          <a:xfrm>
            <a:off x="391886" y="313509"/>
            <a:ext cx="11390811" cy="800219"/>
          </a:xfrm>
          <a:prstGeom prst="rect">
            <a:avLst/>
          </a:prstGeom>
          <a:noFill/>
        </p:spPr>
        <p:txBody>
          <a:bodyPr wrap="square" rtlCol="0">
            <a:spAutoFit/>
          </a:bodyPr>
          <a:lstStyle/>
          <a:p>
            <a:r>
              <a:rPr lang="en-IN" sz="2800" dirty="0"/>
              <a:t>Software</a:t>
            </a:r>
            <a:r>
              <a:rPr lang="en-IN" dirty="0"/>
              <a:t> </a:t>
            </a:r>
            <a:r>
              <a:rPr lang="en-IN" sz="2800" dirty="0"/>
              <a:t>design</a:t>
            </a:r>
          </a:p>
          <a:p>
            <a:endParaRPr lang="en-IN" dirty="0"/>
          </a:p>
        </p:txBody>
      </p:sp>
      <p:pic>
        <p:nvPicPr>
          <p:cNvPr id="4" name="Picture 3">
            <a:extLst>
              <a:ext uri="{FF2B5EF4-FFF2-40B4-BE49-F238E27FC236}">
                <a16:creationId xmlns:a16="http://schemas.microsoft.com/office/drawing/2014/main" id="{0B5EDCA4-AEFC-4ECA-A444-E566BF75D5CE}"/>
              </a:ext>
            </a:extLst>
          </p:cNvPr>
          <p:cNvPicPr>
            <a:picLocks noChangeAspect="1"/>
          </p:cNvPicPr>
          <p:nvPr/>
        </p:nvPicPr>
        <p:blipFill>
          <a:blip r:embed="rId2"/>
          <a:stretch>
            <a:fillRect/>
          </a:stretch>
        </p:blipFill>
        <p:spPr>
          <a:xfrm>
            <a:off x="391886" y="1113728"/>
            <a:ext cx="7342009" cy="3472188"/>
          </a:xfrm>
          <a:prstGeom prst="rect">
            <a:avLst/>
          </a:prstGeom>
          <a:ln w="38100">
            <a:solidFill>
              <a:schemeClr val="tx1"/>
            </a:solidFill>
          </a:ln>
        </p:spPr>
      </p:pic>
      <p:sp>
        <p:nvSpPr>
          <p:cNvPr id="5" name="TextBox 4">
            <a:extLst>
              <a:ext uri="{FF2B5EF4-FFF2-40B4-BE49-F238E27FC236}">
                <a16:creationId xmlns:a16="http://schemas.microsoft.com/office/drawing/2014/main" id="{56E79E46-2083-4E61-8662-799424AFBF52}"/>
              </a:ext>
            </a:extLst>
          </p:cNvPr>
          <p:cNvSpPr txBox="1"/>
          <p:nvPr/>
        </p:nvSpPr>
        <p:spPr>
          <a:xfrm>
            <a:off x="7884160" y="1030514"/>
            <a:ext cx="3898537" cy="4939814"/>
          </a:xfrm>
          <a:prstGeom prst="rect">
            <a:avLst/>
          </a:prstGeom>
          <a:noFill/>
        </p:spPr>
        <p:txBody>
          <a:bodyPr wrap="square" rtlCol="0">
            <a:spAutoFit/>
          </a:bodyPr>
          <a:lstStyle/>
          <a:p>
            <a:pPr algn="just">
              <a:lnSpc>
                <a:spcPct val="150000"/>
              </a:lnSpc>
            </a:pPr>
            <a:r>
              <a:rPr lang="en-US" b="0" i="0" dirty="0">
                <a:effectLst/>
                <a:latin typeface="-apple-system"/>
              </a:rPr>
              <a:t>Images are fed into a CNN that then computes a proposed steering command. The proposed command is compared to the desired command for that image, and the weights of the CNN are adjusted to bring the CNN output closer to the desired output. The weight adjustment is accomplished using back propagation</a:t>
            </a:r>
          </a:p>
          <a:p>
            <a:pPr algn="just">
              <a:lnSpc>
                <a:spcPct val="150000"/>
              </a:lnSpc>
            </a:pPr>
            <a:r>
              <a:rPr lang="en-US" b="0" i="0" dirty="0">
                <a:effectLst/>
                <a:latin typeface="-apple-system"/>
              </a:rPr>
              <a:t>Eventually, it generated steering commands using just a single camera</a:t>
            </a:r>
          </a:p>
          <a:p>
            <a:endParaRPr lang="en-IN" dirty="0"/>
          </a:p>
        </p:txBody>
      </p:sp>
      <p:pic>
        <p:nvPicPr>
          <p:cNvPr id="7" name="Picture 6">
            <a:extLst>
              <a:ext uri="{FF2B5EF4-FFF2-40B4-BE49-F238E27FC236}">
                <a16:creationId xmlns:a16="http://schemas.microsoft.com/office/drawing/2014/main" id="{A5B08BAA-3812-4CD8-8B12-345C7D987B70}"/>
              </a:ext>
            </a:extLst>
          </p:cNvPr>
          <p:cNvPicPr>
            <a:picLocks noChangeAspect="1"/>
          </p:cNvPicPr>
          <p:nvPr/>
        </p:nvPicPr>
        <p:blipFill>
          <a:blip r:embed="rId3"/>
          <a:stretch>
            <a:fillRect/>
          </a:stretch>
        </p:blipFill>
        <p:spPr>
          <a:xfrm>
            <a:off x="814565" y="5022805"/>
            <a:ext cx="6237612" cy="1442933"/>
          </a:xfrm>
          <a:prstGeom prst="rect">
            <a:avLst/>
          </a:prstGeom>
          <a:ln w="38100">
            <a:solidFill>
              <a:schemeClr val="tx1"/>
            </a:solidFill>
          </a:ln>
        </p:spPr>
      </p:pic>
    </p:spTree>
    <p:extLst>
      <p:ext uri="{BB962C8B-B14F-4D97-AF65-F5344CB8AC3E}">
        <p14:creationId xmlns:p14="http://schemas.microsoft.com/office/powerpoint/2010/main" val="282406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83BD62-2B38-44E7-B3E3-8C47CA84B3D6}"/>
              </a:ext>
            </a:extLst>
          </p:cNvPr>
          <p:cNvSpPr txBox="1"/>
          <p:nvPr/>
        </p:nvSpPr>
        <p:spPr>
          <a:xfrm>
            <a:off x="396815" y="465826"/>
            <a:ext cx="11404121" cy="1675843"/>
          </a:xfrm>
          <a:prstGeom prst="rect">
            <a:avLst/>
          </a:prstGeom>
          <a:noFill/>
        </p:spPr>
        <p:txBody>
          <a:bodyPr wrap="square" rtlCol="0">
            <a:spAutoFit/>
          </a:bodyPr>
          <a:lstStyle/>
          <a:p>
            <a:r>
              <a:rPr lang="en-IN" sz="2800" dirty="0"/>
              <a:t>Testing</a:t>
            </a:r>
          </a:p>
          <a:p>
            <a:endParaRPr lang="en-IN" dirty="0"/>
          </a:p>
          <a:p>
            <a:pPr marL="342900" indent="-342900">
              <a:lnSpc>
                <a:spcPct val="150000"/>
              </a:lnSpc>
              <a:buAutoNum type="arabicPeriod"/>
            </a:pPr>
            <a:r>
              <a:rPr lang="en-IN" sz="2000" dirty="0"/>
              <a:t>For testing we could sort of think as a server client architecture</a:t>
            </a:r>
          </a:p>
          <a:p>
            <a:pPr marL="342900" indent="-342900">
              <a:lnSpc>
                <a:spcPct val="150000"/>
              </a:lnSpc>
              <a:buAutoNum type="arabicPeriod"/>
            </a:pPr>
            <a:r>
              <a:rPr lang="en-IN" sz="2000" dirty="0"/>
              <a:t>The server is going to be the simulator itself that is our Udacity app and the client is the python program  </a:t>
            </a:r>
          </a:p>
        </p:txBody>
      </p:sp>
      <p:pic>
        <p:nvPicPr>
          <p:cNvPr id="4" name="Picture 3">
            <a:extLst>
              <a:ext uri="{FF2B5EF4-FFF2-40B4-BE49-F238E27FC236}">
                <a16:creationId xmlns:a16="http://schemas.microsoft.com/office/drawing/2014/main" id="{FCC3A386-30F8-48D2-945C-8E892FBC69F7}"/>
              </a:ext>
            </a:extLst>
          </p:cNvPr>
          <p:cNvPicPr>
            <a:picLocks noChangeAspect="1"/>
          </p:cNvPicPr>
          <p:nvPr/>
        </p:nvPicPr>
        <p:blipFill>
          <a:blip r:embed="rId2"/>
          <a:stretch>
            <a:fillRect/>
          </a:stretch>
        </p:blipFill>
        <p:spPr>
          <a:xfrm>
            <a:off x="8221882" y="2141669"/>
            <a:ext cx="2414306" cy="4584251"/>
          </a:xfrm>
          <a:prstGeom prst="rect">
            <a:avLst/>
          </a:prstGeom>
          <a:ln w="38100">
            <a:solidFill>
              <a:schemeClr val="tx1"/>
            </a:solidFill>
          </a:ln>
          <a:scene3d>
            <a:camera prst="isometricOffAxis2Left"/>
            <a:lightRig rig="threePt" dir="t"/>
          </a:scene3d>
        </p:spPr>
      </p:pic>
      <p:sp>
        <p:nvSpPr>
          <p:cNvPr id="5" name="TextBox 4">
            <a:extLst>
              <a:ext uri="{FF2B5EF4-FFF2-40B4-BE49-F238E27FC236}">
                <a16:creationId xmlns:a16="http://schemas.microsoft.com/office/drawing/2014/main" id="{3D3D7F57-B94E-4C21-BC95-7B3A73D2F727}"/>
              </a:ext>
            </a:extLst>
          </p:cNvPr>
          <p:cNvSpPr txBox="1"/>
          <p:nvPr/>
        </p:nvSpPr>
        <p:spPr>
          <a:xfrm>
            <a:off x="1280509" y="5412785"/>
            <a:ext cx="6228271" cy="707886"/>
          </a:xfrm>
          <a:prstGeom prst="rect">
            <a:avLst/>
          </a:prstGeom>
          <a:noFill/>
        </p:spPr>
        <p:txBody>
          <a:bodyPr wrap="square" rtlCol="0">
            <a:spAutoFit/>
          </a:bodyPr>
          <a:lstStyle/>
          <a:p>
            <a:r>
              <a:rPr lang="en-US" sz="2000" b="0" i="0" dirty="0">
                <a:effectLst/>
                <a:latin typeface="-apple-system"/>
              </a:rPr>
              <a:t>We will just run autonomous mode, then run our model and the car will start driving</a:t>
            </a:r>
            <a:endParaRPr lang="en-IN" sz="2000" dirty="0"/>
          </a:p>
        </p:txBody>
      </p:sp>
      <p:sp>
        <p:nvSpPr>
          <p:cNvPr id="3" name="TextBox 2">
            <a:extLst>
              <a:ext uri="{FF2B5EF4-FFF2-40B4-BE49-F238E27FC236}">
                <a16:creationId xmlns:a16="http://schemas.microsoft.com/office/drawing/2014/main" id="{92D93F6F-FD38-40C9-8515-E3904B490878}"/>
              </a:ext>
            </a:extLst>
          </p:cNvPr>
          <p:cNvSpPr txBox="1"/>
          <p:nvPr/>
        </p:nvSpPr>
        <p:spPr>
          <a:xfrm>
            <a:off x="1941495" y="2438399"/>
            <a:ext cx="5456903" cy="2677656"/>
          </a:xfrm>
          <a:prstGeom prst="rect">
            <a:avLst/>
          </a:prstGeom>
          <a:noFill/>
        </p:spPr>
        <p:txBody>
          <a:bodyPr wrap="square" rtlCol="0">
            <a:spAutoFit/>
          </a:bodyPr>
          <a:lstStyle/>
          <a:p>
            <a:pPr algn="just">
              <a:lnSpc>
                <a:spcPct val="150000"/>
              </a:lnSpc>
            </a:pPr>
            <a:r>
              <a:rPr lang="en-US" sz="2000" dirty="0"/>
              <a:t>We breakdown dataset into two parts one is for training and the other for testing </a:t>
            </a:r>
          </a:p>
          <a:p>
            <a:pPr algn="just">
              <a:lnSpc>
                <a:spcPct val="150000"/>
              </a:lnSpc>
            </a:pPr>
            <a:r>
              <a:rPr lang="en-US" sz="2000" dirty="0"/>
              <a:t>80% of the dataset is used for training</a:t>
            </a:r>
          </a:p>
          <a:p>
            <a:pPr algn="just">
              <a:lnSpc>
                <a:spcPct val="150000"/>
              </a:lnSpc>
            </a:pPr>
            <a:r>
              <a:rPr lang="en-US" sz="2000" dirty="0"/>
              <a:t>20% is used for testing</a:t>
            </a:r>
          </a:p>
          <a:p>
            <a:pPr algn="just">
              <a:lnSpc>
                <a:spcPct val="150000"/>
              </a:lnSpc>
            </a:pPr>
            <a:r>
              <a:rPr lang="en-US" sz="2000" dirty="0"/>
              <a:t>Training takes much time compared to testing</a:t>
            </a:r>
          </a:p>
          <a:p>
            <a:endParaRPr lang="en-IN" dirty="0"/>
          </a:p>
        </p:txBody>
      </p:sp>
    </p:spTree>
    <p:extLst>
      <p:ext uri="{BB962C8B-B14F-4D97-AF65-F5344CB8AC3E}">
        <p14:creationId xmlns:p14="http://schemas.microsoft.com/office/powerpoint/2010/main" val="2828668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AB6E58-E552-4848-A19D-10FD0BC67C0B}"/>
              </a:ext>
            </a:extLst>
          </p:cNvPr>
          <p:cNvSpPr txBox="1"/>
          <p:nvPr/>
        </p:nvSpPr>
        <p:spPr>
          <a:xfrm>
            <a:off x="678426" y="352680"/>
            <a:ext cx="7403691" cy="584775"/>
          </a:xfrm>
          <a:prstGeom prst="rect">
            <a:avLst/>
          </a:prstGeom>
          <a:noFill/>
        </p:spPr>
        <p:txBody>
          <a:bodyPr wrap="square" rtlCol="0">
            <a:spAutoFit/>
          </a:bodyPr>
          <a:lstStyle/>
          <a:p>
            <a:r>
              <a:rPr lang="en-US" sz="3200" u="sng" dirty="0">
                <a:effectLst>
                  <a:outerShdw blurRad="38100" dist="38100" dir="2700000" algn="tl">
                    <a:srgbClr val="000000">
                      <a:alpha val="43137"/>
                    </a:srgbClr>
                  </a:outerShdw>
                </a:effectLst>
                <a:latin typeface="Lucida Calligraphy" panose="03010101010101010101" pitchFamily="66" charset="0"/>
              </a:rPr>
              <a:t>CODE</a:t>
            </a:r>
          </a:p>
        </p:txBody>
      </p:sp>
      <p:sp>
        <p:nvSpPr>
          <p:cNvPr id="4" name="TextBox 3">
            <a:extLst>
              <a:ext uri="{FF2B5EF4-FFF2-40B4-BE49-F238E27FC236}">
                <a16:creationId xmlns:a16="http://schemas.microsoft.com/office/drawing/2014/main" id="{15D87660-6B05-4CB4-AF21-0A628F57A6FA}"/>
              </a:ext>
            </a:extLst>
          </p:cNvPr>
          <p:cNvSpPr txBox="1"/>
          <p:nvPr/>
        </p:nvSpPr>
        <p:spPr>
          <a:xfrm>
            <a:off x="678426" y="937455"/>
            <a:ext cx="7983793" cy="646331"/>
          </a:xfrm>
          <a:prstGeom prst="rect">
            <a:avLst/>
          </a:prstGeom>
          <a:noFill/>
        </p:spPr>
        <p:txBody>
          <a:bodyPr wrap="square" rtlCol="0">
            <a:spAutoFit/>
          </a:bodyPr>
          <a:lstStyle/>
          <a:p>
            <a:r>
              <a:rPr lang="en-US" dirty="0"/>
              <a:t>Lets dive into training the model</a:t>
            </a:r>
          </a:p>
          <a:p>
            <a:r>
              <a:rPr lang="en-US" dirty="0"/>
              <a:t>The code displayed here is written in the file name model(model.py)</a:t>
            </a:r>
            <a:endParaRPr lang="en-IN" dirty="0"/>
          </a:p>
        </p:txBody>
      </p:sp>
      <p:sp>
        <p:nvSpPr>
          <p:cNvPr id="6" name="TextBox 5">
            <a:extLst>
              <a:ext uri="{FF2B5EF4-FFF2-40B4-BE49-F238E27FC236}">
                <a16:creationId xmlns:a16="http://schemas.microsoft.com/office/drawing/2014/main" id="{53834105-C261-4ACC-A404-3E158B4FC386}"/>
              </a:ext>
            </a:extLst>
          </p:cNvPr>
          <p:cNvSpPr txBox="1"/>
          <p:nvPr/>
        </p:nvSpPr>
        <p:spPr>
          <a:xfrm>
            <a:off x="757082" y="1737712"/>
            <a:ext cx="6469628" cy="478599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IN" b="0" dirty="0">
                <a:solidFill>
                  <a:srgbClr val="7CA668"/>
                </a:solidFill>
                <a:effectLst/>
                <a:latin typeface="Consolas" panose="020B0609020204030204" pitchFamily="49" charset="0"/>
              </a:rPr>
              <a:t>## IMPORTING LIBRARIES ##</a:t>
            </a:r>
            <a:endParaRPr lang="en-IN" b="0" dirty="0">
              <a:solidFill>
                <a:srgbClr val="FFFFFF"/>
              </a:solidFill>
              <a:effectLst/>
              <a:latin typeface="Consolas" panose="020B0609020204030204" pitchFamily="49" charset="0"/>
            </a:endParaRPr>
          </a:p>
          <a:p>
            <a:r>
              <a:rPr lang="en-IN" b="0" dirty="0">
                <a:solidFill>
                  <a:srgbClr val="7CA668"/>
                </a:solidFill>
                <a:effectLst/>
                <a:latin typeface="Consolas" panose="020B0609020204030204" pitchFamily="49" charset="0"/>
              </a:rPr>
              <a:t>#########################</a:t>
            </a:r>
            <a:endParaRPr lang="en-IN" b="0" dirty="0">
              <a:solidFill>
                <a:srgbClr val="FFFFFF"/>
              </a:solidFill>
              <a:effectLst/>
              <a:latin typeface="Consolas" panose="020B0609020204030204" pitchFamily="49" charset="0"/>
            </a:endParaRPr>
          </a:p>
          <a:p>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a:t>
            </a:r>
            <a:r>
              <a:rPr lang="en-IN" b="0" dirty="0" err="1">
                <a:solidFill>
                  <a:srgbClr val="4EC9B0"/>
                </a:solidFill>
                <a:effectLst/>
                <a:latin typeface="Consolas" panose="020B0609020204030204" pitchFamily="49" charset="0"/>
              </a:rPr>
              <a:t>os</a:t>
            </a:r>
            <a:endParaRPr lang="en-IN" b="0" dirty="0">
              <a:solidFill>
                <a:srgbClr val="FFFFFF"/>
              </a:solidFill>
              <a:effectLst/>
              <a:latin typeface="Consolas" panose="020B0609020204030204" pitchFamily="49" charset="0"/>
            </a:endParaRPr>
          </a:p>
          <a:p>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a:t>
            </a:r>
            <a:r>
              <a:rPr lang="en-IN" b="0" dirty="0">
                <a:solidFill>
                  <a:srgbClr val="4EC9B0"/>
                </a:solidFill>
                <a:effectLst/>
                <a:latin typeface="Consolas" panose="020B0609020204030204" pitchFamily="49" charset="0"/>
              </a:rPr>
              <a:t>csv</a:t>
            </a:r>
            <a:endParaRPr lang="en-IN" b="0" dirty="0">
              <a:solidFill>
                <a:srgbClr val="FFFFFF"/>
              </a:solidFill>
              <a:effectLst/>
              <a:latin typeface="Consolas" panose="020B0609020204030204" pitchFamily="49" charset="0"/>
            </a:endParaRPr>
          </a:p>
          <a:p>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cv2</a:t>
            </a:r>
          </a:p>
          <a:p>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numpy</a:t>
            </a:r>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as</a:t>
            </a:r>
            <a:r>
              <a:rPr lang="en-IN" b="0" dirty="0">
                <a:solidFill>
                  <a:srgbClr val="FFFFFF"/>
                </a:solidFill>
                <a:effectLst/>
                <a:latin typeface="Consolas" panose="020B0609020204030204" pitchFamily="49" charset="0"/>
              </a:rPr>
              <a:t> </a:t>
            </a:r>
            <a:r>
              <a:rPr lang="en-IN" b="0" dirty="0">
                <a:solidFill>
                  <a:srgbClr val="4EC9B0"/>
                </a:solidFill>
                <a:effectLst/>
                <a:latin typeface="Consolas" panose="020B0609020204030204" pitchFamily="49" charset="0"/>
              </a:rPr>
              <a:t>np</a:t>
            </a:r>
            <a:endParaRPr lang="en-IN" b="0" dirty="0">
              <a:solidFill>
                <a:srgbClr val="FFFFFF"/>
              </a:solidFill>
              <a:effectLst/>
              <a:latin typeface="Consolas" panose="020B0609020204030204" pitchFamily="49" charset="0"/>
            </a:endParaRPr>
          </a:p>
          <a:p>
            <a:br>
              <a:rPr lang="en-IN" b="0" dirty="0">
                <a:solidFill>
                  <a:srgbClr val="FFFFFF"/>
                </a:solidFill>
                <a:effectLst/>
                <a:latin typeface="Consolas" panose="020B0609020204030204" pitchFamily="49" charset="0"/>
              </a:rPr>
            </a:br>
            <a:r>
              <a:rPr lang="en-IN" b="0" dirty="0">
                <a:solidFill>
                  <a:srgbClr val="C586C0"/>
                </a:solidFill>
                <a:effectLst/>
                <a:latin typeface="Consolas" panose="020B0609020204030204" pitchFamily="49" charset="0"/>
              </a:rPr>
              <a:t>from</a:t>
            </a:r>
            <a:r>
              <a:rPr lang="en-IN" b="0" dirty="0">
                <a:solidFill>
                  <a:srgbClr val="FFFFFF"/>
                </a:solidFill>
                <a:effectLst/>
                <a:latin typeface="Consolas" panose="020B0609020204030204" pitchFamily="49" charset="0"/>
              </a:rPr>
              <a:t> </a:t>
            </a:r>
            <a:r>
              <a:rPr lang="en-IN" b="0" dirty="0">
                <a:solidFill>
                  <a:srgbClr val="4EC9B0"/>
                </a:solidFill>
                <a:effectLst/>
                <a:latin typeface="Consolas" panose="020B0609020204030204" pitchFamily="49" charset="0"/>
              </a:rPr>
              <a:t>PIL</a:t>
            </a:r>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a:t>
            </a:r>
            <a:r>
              <a:rPr lang="en-IN" b="0" dirty="0">
                <a:solidFill>
                  <a:srgbClr val="4EC9B0"/>
                </a:solidFill>
                <a:effectLst/>
                <a:latin typeface="Consolas" panose="020B0609020204030204" pitchFamily="49" charset="0"/>
              </a:rPr>
              <a:t>Image</a:t>
            </a:r>
            <a:endParaRPr lang="en-IN" b="0" dirty="0">
              <a:solidFill>
                <a:srgbClr val="FFFFFF"/>
              </a:solidFill>
              <a:effectLst/>
              <a:latin typeface="Consolas" panose="020B0609020204030204" pitchFamily="49" charset="0"/>
            </a:endParaRPr>
          </a:p>
          <a:p>
            <a:r>
              <a:rPr lang="en-IN" b="0" dirty="0">
                <a:solidFill>
                  <a:srgbClr val="C586C0"/>
                </a:solidFill>
                <a:effectLst/>
                <a:latin typeface="Consolas" panose="020B0609020204030204" pitchFamily="49" charset="0"/>
              </a:rPr>
              <a:t>from</a:t>
            </a:r>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keras.models</a:t>
            </a:r>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Sequential</a:t>
            </a:r>
          </a:p>
          <a:p>
            <a:r>
              <a:rPr lang="en-IN" b="0" dirty="0">
                <a:solidFill>
                  <a:srgbClr val="C586C0"/>
                </a:solidFill>
                <a:effectLst/>
                <a:latin typeface="Consolas" panose="020B0609020204030204" pitchFamily="49" charset="0"/>
              </a:rPr>
              <a:t>from</a:t>
            </a:r>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keras.layers</a:t>
            </a:r>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Flatten, Dense, Lambda</a:t>
            </a:r>
          </a:p>
          <a:p>
            <a:r>
              <a:rPr lang="en-IN" b="0" dirty="0">
                <a:solidFill>
                  <a:srgbClr val="C586C0"/>
                </a:solidFill>
                <a:effectLst/>
                <a:latin typeface="Consolas" panose="020B0609020204030204" pitchFamily="49" charset="0"/>
              </a:rPr>
              <a:t>from</a:t>
            </a:r>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keras.layers.core</a:t>
            </a:r>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Dense, Activation, Flatten, Dropout</a:t>
            </a:r>
          </a:p>
          <a:p>
            <a:br>
              <a:rPr lang="en-IN" b="0" dirty="0">
                <a:solidFill>
                  <a:srgbClr val="FFFFFF"/>
                </a:solidFill>
                <a:effectLst/>
                <a:latin typeface="Consolas" panose="020B0609020204030204" pitchFamily="49" charset="0"/>
              </a:rPr>
            </a:br>
            <a:r>
              <a:rPr lang="en-IN" b="0" dirty="0">
                <a:solidFill>
                  <a:srgbClr val="C586C0"/>
                </a:solidFill>
                <a:effectLst/>
                <a:latin typeface="Consolas" panose="020B0609020204030204" pitchFamily="49" charset="0"/>
              </a:rPr>
              <a:t>from</a:t>
            </a:r>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keras.layers</a:t>
            </a:r>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Cropping2D</a:t>
            </a:r>
          </a:p>
          <a:p>
            <a:r>
              <a:rPr lang="en-IN" b="0" dirty="0">
                <a:solidFill>
                  <a:srgbClr val="C586C0"/>
                </a:solidFill>
                <a:effectLst/>
                <a:latin typeface="Consolas" panose="020B0609020204030204" pitchFamily="49" charset="0"/>
              </a:rPr>
              <a:t>from</a:t>
            </a:r>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keras.layers.convolutional</a:t>
            </a:r>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Conv2D</a:t>
            </a:r>
          </a:p>
          <a:p>
            <a:r>
              <a:rPr lang="en-IN" b="0" dirty="0">
                <a:solidFill>
                  <a:srgbClr val="C586C0"/>
                </a:solidFill>
                <a:effectLst/>
                <a:latin typeface="Consolas" panose="020B0609020204030204" pitchFamily="49" charset="0"/>
              </a:rPr>
              <a:t>from</a:t>
            </a:r>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keras.layers.pooling</a:t>
            </a:r>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MaxPooling2D</a:t>
            </a:r>
          </a:p>
          <a:p>
            <a:r>
              <a:rPr lang="en-IN" b="0" dirty="0">
                <a:solidFill>
                  <a:srgbClr val="C586C0"/>
                </a:solidFill>
                <a:effectLst/>
                <a:latin typeface="Consolas" panose="020B0609020204030204" pitchFamily="49" charset="0"/>
              </a:rPr>
              <a:t>from</a:t>
            </a:r>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keras</a:t>
            </a:r>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backend </a:t>
            </a:r>
            <a:r>
              <a:rPr lang="en-IN" b="0" dirty="0">
                <a:solidFill>
                  <a:srgbClr val="C586C0"/>
                </a:solidFill>
                <a:effectLst/>
                <a:latin typeface="Consolas" panose="020B0609020204030204" pitchFamily="49" charset="0"/>
              </a:rPr>
              <a:t>as</a:t>
            </a:r>
            <a:r>
              <a:rPr lang="en-IN" b="0" dirty="0">
                <a:solidFill>
                  <a:srgbClr val="FFFFFF"/>
                </a:solidFill>
                <a:effectLst/>
                <a:latin typeface="Consolas" panose="020B0609020204030204" pitchFamily="49" charset="0"/>
              </a:rPr>
              <a:t> K</a:t>
            </a:r>
          </a:p>
        </p:txBody>
      </p:sp>
      <p:sp>
        <p:nvSpPr>
          <p:cNvPr id="7" name="TextBox 6">
            <a:extLst>
              <a:ext uri="{FF2B5EF4-FFF2-40B4-BE49-F238E27FC236}">
                <a16:creationId xmlns:a16="http://schemas.microsoft.com/office/drawing/2014/main" id="{0A4C7746-D434-4CDB-9D1B-C16C2999DBDA}"/>
              </a:ext>
            </a:extLst>
          </p:cNvPr>
          <p:cNvSpPr txBox="1"/>
          <p:nvPr/>
        </p:nvSpPr>
        <p:spPr>
          <a:xfrm>
            <a:off x="7816645" y="1907458"/>
            <a:ext cx="3618273" cy="3231654"/>
          </a:xfrm>
          <a:prstGeom prst="rect">
            <a:avLst/>
          </a:prstGeom>
          <a:noFill/>
        </p:spPr>
        <p:txBody>
          <a:bodyPr wrap="square" rtlCol="0">
            <a:spAutoFit/>
          </a:bodyPr>
          <a:lstStyle/>
          <a:p>
            <a:r>
              <a:rPr lang="en-US" sz="2000" dirty="0"/>
              <a:t>We import necessary libraries which we will be using later</a:t>
            </a:r>
          </a:p>
          <a:p>
            <a:endParaRPr lang="en-US" sz="2000" dirty="0"/>
          </a:p>
          <a:p>
            <a:r>
              <a:rPr lang="en-IN" sz="2400" dirty="0"/>
              <a:t>Versions used:</a:t>
            </a:r>
          </a:p>
          <a:p>
            <a:r>
              <a:rPr lang="en-IN" sz="2000" dirty="0"/>
              <a:t>H5py==2.7.1</a:t>
            </a:r>
          </a:p>
          <a:p>
            <a:r>
              <a:rPr lang="en-IN" sz="2000" dirty="0" err="1"/>
              <a:t>Keras</a:t>
            </a:r>
            <a:r>
              <a:rPr lang="en-IN" sz="2000" dirty="0"/>
              <a:t>==2.1.6</a:t>
            </a:r>
          </a:p>
          <a:p>
            <a:r>
              <a:rPr lang="en-IN" sz="2000" dirty="0" err="1"/>
              <a:t>Numpy</a:t>
            </a:r>
            <a:r>
              <a:rPr lang="en-IN" sz="2000" dirty="0"/>
              <a:t>==1.13.3</a:t>
            </a:r>
          </a:p>
          <a:p>
            <a:r>
              <a:rPr lang="en-IN" sz="2000" dirty="0" err="1"/>
              <a:t>Opencv</a:t>
            </a:r>
            <a:r>
              <a:rPr lang="en-IN" sz="2000" dirty="0"/>
              <a:t>-python==3.3.0.10</a:t>
            </a:r>
          </a:p>
          <a:p>
            <a:r>
              <a:rPr lang="en-IN" sz="2000" dirty="0"/>
              <a:t>Pandas==0.21.0</a:t>
            </a:r>
          </a:p>
          <a:p>
            <a:r>
              <a:rPr lang="en-IN" sz="2000" dirty="0" err="1"/>
              <a:t>Tensorflow-gpu</a:t>
            </a:r>
            <a:r>
              <a:rPr lang="en-IN" sz="2000" dirty="0"/>
              <a:t>==1.10.1</a:t>
            </a:r>
          </a:p>
        </p:txBody>
      </p:sp>
    </p:spTree>
    <p:extLst>
      <p:ext uri="{BB962C8B-B14F-4D97-AF65-F5344CB8AC3E}">
        <p14:creationId xmlns:p14="http://schemas.microsoft.com/office/powerpoint/2010/main" val="720868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E5181DF-6DBD-4329-88DB-672D7D3022CA}"/>
              </a:ext>
            </a:extLst>
          </p:cNvPr>
          <p:cNvSpPr txBox="1"/>
          <p:nvPr/>
        </p:nvSpPr>
        <p:spPr>
          <a:xfrm>
            <a:off x="639097" y="363904"/>
            <a:ext cx="6096000" cy="424731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IN" b="0" dirty="0">
                <a:solidFill>
                  <a:srgbClr val="7CA668"/>
                </a:solidFill>
                <a:effectLst/>
                <a:latin typeface="Consolas" panose="020B0609020204030204" pitchFamily="49" charset="0"/>
              </a:rPr>
              <a:t>## READING IMAGE DATA FROM THE LOG ##</a:t>
            </a:r>
            <a:endParaRPr lang="en-IN" b="0" dirty="0">
              <a:solidFill>
                <a:srgbClr val="FFFFFF"/>
              </a:solidFill>
              <a:effectLst/>
              <a:latin typeface="Consolas" panose="020B0609020204030204" pitchFamily="49" charset="0"/>
            </a:endParaRPr>
          </a:p>
          <a:p>
            <a:r>
              <a:rPr lang="en-IN" b="0" dirty="0">
                <a:solidFill>
                  <a:srgbClr val="7CA668"/>
                </a:solidFill>
                <a:effectLst/>
                <a:latin typeface="Consolas" panose="020B0609020204030204" pitchFamily="49" charset="0"/>
              </a:rPr>
              <a:t>#####################################</a:t>
            </a:r>
            <a:endParaRPr lang="en-IN" b="0" dirty="0">
              <a:solidFill>
                <a:srgbClr val="FFFFFF"/>
              </a:solidFill>
              <a:effectLst/>
              <a:latin typeface="Consolas" panose="020B0609020204030204" pitchFamily="49" charset="0"/>
            </a:endParaRPr>
          </a:p>
          <a:p>
            <a:r>
              <a:rPr lang="en-IN" b="0" dirty="0">
                <a:solidFill>
                  <a:srgbClr val="9CDCFE"/>
                </a:solidFill>
                <a:effectLst/>
                <a:latin typeface="Consolas" panose="020B0609020204030204" pitchFamily="49" charset="0"/>
              </a:rPr>
              <a:t>lines</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p>
          <a:p>
            <a:r>
              <a:rPr lang="en-IN" b="0" dirty="0">
                <a:solidFill>
                  <a:srgbClr val="9CDCFE"/>
                </a:solidFill>
                <a:effectLst/>
                <a:latin typeface="Consolas" panose="020B0609020204030204" pitchFamily="49" charset="0"/>
              </a:rPr>
              <a:t>header</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569CD6"/>
                </a:solidFill>
                <a:effectLst/>
                <a:latin typeface="Consolas" panose="020B0609020204030204" pitchFamily="49" charset="0"/>
              </a:rPr>
              <a:t>True</a:t>
            </a:r>
            <a:endParaRPr lang="en-IN" b="0" dirty="0">
              <a:solidFill>
                <a:srgbClr val="FFFFFF"/>
              </a:solidFill>
              <a:effectLst/>
              <a:latin typeface="Consolas" panose="020B0609020204030204" pitchFamily="49" charset="0"/>
            </a:endParaRPr>
          </a:p>
          <a:p>
            <a:r>
              <a:rPr lang="en-IN" b="0" dirty="0" err="1">
                <a:solidFill>
                  <a:srgbClr val="9CDCFE"/>
                </a:solidFill>
                <a:effectLst/>
                <a:latin typeface="Consolas" panose="020B0609020204030204" pitchFamily="49" charset="0"/>
              </a:rPr>
              <a:t>camera_images</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p>
          <a:p>
            <a:r>
              <a:rPr lang="en-IN" b="0" dirty="0" err="1">
                <a:solidFill>
                  <a:srgbClr val="9CDCFE"/>
                </a:solidFill>
                <a:effectLst/>
                <a:latin typeface="Consolas" panose="020B0609020204030204" pitchFamily="49" charset="0"/>
              </a:rPr>
              <a:t>steering_angles</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p>
          <a:p>
            <a:br>
              <a:rPr lang="en-IN" b="0" dirty="0">
                <a:solidFill>
                  <a:srgbClr val="FFFFFF"/>
                </a:solidFill>
                <a:effectLst/>
                <a:latin typeface="Consolas" panose="020B0609020204030204" pitchFamily="49" charset="0"/>
              </a:rPr>
            </a:br>
            <a:r>
              <a:rPr lang="en-IN" b="0" dirty="0">
                <a:solidFill>
                  <a:srgbClr val="C586C0"/>
                </a:solidFill>
                <a:effectLst/>
                <a:latin typeface="Consolas" panose="020B0609020204030204" pitchFamily="49" charset="0"/>
              </a:rPr>
              <a:t>with</a:t>
            </a:r>
            <a:r>
              <a:rPr lang="en-IN" b="0" dirty="0">
                <a:solidFill>
                  <a:srgbClr val="FFFFFF"/>
                </a:solidFill>
                <a:effectLst/>
                <a:latin typeface="Consolas" panose="020B0609020204030204" pitchFamily="49" charset="0"/>
              </a:rPr>
              <a:t> </a:t>
            </a:r>
            <a:r>
              <a:rPr lang="en-IN" b="0" dirty="0">
                <a:solidFill>
                  <a:srgbClr val="DCDCAA"/>
                </a:solidFill>
                <a:effectLst/>
                <a:latin typeface="Consolas" panose="020B0609020204030204" pitchFamily="49" charset="0"/>
              </a:rPr>
              <a:t>open</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'/content/driving_log.csv'</a:t>
            </a:r>
            <a:r>
              <a:rPr lang="en-IN" b="0" dirty="0">
                <a:solidFill>
                  <a:srgbClr val="FFFFFF"/>
                </a:solidFill>
                <a:effectLst/>
                <a:latin typeface="Consolas" panose="020B0609020204030204" pitchFamily="49" charset="0"/>
              </a:rPr>
              <a:t>, </a:t>
            </a:r>
            <a:r>
              <a:rPr lang="en-IN" b="0" dirty="0">
                <a:solidFill>
                  <a:srgbClr val="CE9178"/>
                </a:solidFill>
                <a:effectLst/>
                <a:latin typeface="Consolas" panose="020B0609020204030204" pitchFamily="49" charset="0"/>
              </a:rPr>
              <a:t>'r'</a:t>
            </a:r>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as</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f</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reader</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err="1">
                <a:solidFill>
                  <a:srgbClr val="4EC9B0"/>
                </a:solidFill>
                <a:effectLst/>
                <a:latin typeface="Consolas" panose="020B0609020204030204" pitchFamily="49" charset="0"/>
              </a:rPr>
              <a:t>csv</a:t>
            </a:r>
            <a:r>
              <a:rPr lang="en-IN" b="0" dirty="0" err="1">
                <a:solidFill>
                  <a:srgbClr val="FFFFFF"/>
                </a:solidFill>
                <a:effectLst/>
                <a:latin typeface="Consolas" panose="020B0609020204030204" pitchFamily="49" charset="0"/>
              </a:rPr>
              <a:t>.</a:t>
            </a:r>
            <a:r>
              <a:rPr lang="en-IN" b="0" dirty="0" err="1">
                <a:solidFill>
                  <a:srgbClr val="DCDCAA"/>
                </a:solidFill>
                <a:effectLst/>
                <a:latin typeface="Consolas" panose="020B0609020204030204" pitchFamily="49" charset="0"/>
              </a:rPr>
              <a:t>reader</a:t>
            </a:r>
            <a:r>
              <a:rPr lang="en-IN" b="0" dirty="0">
                <a:solidFill>
                  <a:srgbClr val="FFFFFF"/>
                </a:solidFill>
                <a:effectLst/>
                <a:latin typeface="Consolas" panose="020B0609020204030204" pitchFamily="49" charset="0"/>
              </a:rPr>
              <a:t>(</a:t>
            </a:r>
            <a:r>
              <a:rPr lang="en-IN" b="0" dirty="0">
                <a:solidFill>
                  <a:srgbClr val="9CDCFE"/>
                </a:solidFill>
                <a:effectLst/>
                <a:latin typeface="Consolas" panose="020B0609020204030204" pitchFamily="49" charset="0"/>
              </a:rPr>
              <a:t>f</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delimiter</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for</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row</a:t>
            </a:r>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in</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reader</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if</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header</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header</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569CD6"/>
                </a:solidFill>
                <a:effectLst/>
                <a:latin typeface="Consolas" panose="020B0609020204030204" pitchFamily="49" charset="0"/>
              </a:rPr>
              <a:t>False</a:t>
            </a:r>
            <a:endParaRPr lang="en-IN" b="0" dirty="0">
              <a:solidFill>
                <a:srgbClr val="FFFFFF"/>
              </a:solidFill>
              <a:effectLst/>
              <a:latin typeface="Consolas" panose="020B0609020204030204" pitchFamily="49" charset="0"/>
            </a:endParaRPr>
          </a:p>
          <a:p>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continue</a:t>
            </a:r>
            <a:endParaRPr lang="en-IN" b="0" dirty="0">
              <a:solidFill>
                <a:srgbClr val="FFFFFF"/>
              </a:solidFill>
              <a:effectLst/>
              <a:latin typeface="Consolas" panose="020B0609020204030204" pitchFamily="49" charset="0"/>
            </a:endParaRPr>
          </a:p>
          <a:p>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steering_center</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4EC9B0"/>
                </a:solidFill>
                <a:effectLst/>
                <a:latin typeface="Consolas" panose="020B0609020204030204" pitchFamily="49" charset="0"/>
              </a:rPr>
              <a:t>float</a:t>
            </a:r>
            <a:r>
              <a:rPr lang="en-IN" b="0" dirty="0">
                <a:solidFill>
                  <a:srgbClr val="FFFFFF"/>
                </a:solidFill>
                <a:effectLst/>
                <a:latin typeface="Consolas" panose="020B0609020204030204" pitchFamily="49" charset="0"/>
              </a:rPr>
              <a:t>(</a:t>
            </a:r>
            <a:r>
              <a:rPr lang="en-IN" b="0" dirty="0">
                <a:solidFill>
                  <a:srgbClr val="9CDCFE"/>
                </a:solidFill>
                <a:effectLst/>
                <a:latin typeface="Consolas" panose="020B0609020204030204" pitchFamily="49" charset="0"/>
              </a:rPr>
              <a:t>row</a:t>
            </a:r>
            <a:r>
              <a:rPr lang="en-IN" b="0" dirty="0">
                <a:solidFill>
                  <a:srgbClr val="FFFFFF"/>
                </a:solidFill>
                <a:effectLst/>
                <a:latin typeface="Consolas" panose="020B0609020204030204" pitchFamily="49" charset="0"/>
              </a:rPr>
              <a:t>[</a:t>
            </a:r>
            <a:r>
              <a:rPr lang="en-IN" b="0" dirty="0">
                <a:solidFill>
                  <a:srgbClr val="B5CEA8"/>
                </a:solidFill>
                <a:effectLst/>
                <a:latin typeface="Consolas" panose="020B0609020204030204" pitchFamily="49" charset="0"/>
              </a:rPr>
              <a:t>3</a:t>
            </a:r>
            <a:r>
              <a:rPr lang="en-IN" b="0" dirty="0">
                <a:solidFill>
                  <a:srgbClr val="FFFFFF"/>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B13D13C1-1844-4802-8ED9-E4C189775C95}"/>
              </a:ext>
            </a:extLst>
          </p:cNvPr>
          <p:cNvSpPr txBox="1"/>
          <p:nvPr/>
        </p:nvSpPr>
        <p:spPr>
          <a:xfrm>
            <a:off x="7256205" y="363904"/>
            <a:ext cx="4139381" cy="5122941"/>
          </a:xfrm>
          <a:prstGeom prst="rect">
            <a:avLst/>
          </a:prstGeom>
          <a:noFill/>
        </p:spPr>
        <p:txBody>
          <a:bodyPr wrap="square" rtlCol="0">
            <a:spAutoFit/>
          </a:bodyPr>
          <a:lstStyle/>
          <a:p>
            <a:pPr algn="just">
              <a:lnSpc>
                <a:spcPct val="150000"/>
              </a:lnSpc>
            </a:pPr>
            <a:r>
              <a:rPr lang="en-US" dirty="0"/>
              <a:t>Now we will be reading the data column wise</a:t>
            </a:r>
          </a:p>
          <a:p>
            <a:pPr algn="just">
              <a:lnSpc>
                <a:spcPct val="150000"/>
              </a:lnSpc>
            </a:pPr>
            <a:r>
              <a:rPr lang="en-US" dirty="0"/>
              <a:t>As the data file is of format CSV we will open it and access via columns one by one</a:t>
            </a:r>
          </a:p>
          <a:p>
            <a:pPr algn="just">
              <a:lnSpc>
                <a:spcPct val="150000"/>
              </a:lnSpc>
            </a:pPr>
            <a:r>
              <a:rPr lang="en-US" dirty="0"/>
              <a:t>Which we can see in the following picture</a:t>
            </a:r>
          </a:p>
          <a:p>
            <a:pPr marL="342900" indent="-342900" algn="just">
              <a:lnSpc>
                <a:spcPct val="150000"/>
              </a:lnSpc>
              <a:buAutoNum type="arabicPeriod"/>
            </a:pPr>
            <a:r>
              <a:rPr lang="en-IN" dirty="0"/>
              <a:t>First three columns are images captured by </a:t>
            </a:r>
            <a:r>
              <a:rPr lang="en-IN" dirty="0" err="1"/>
              <a:t>center</a:t>
            </a:r>
            <a:r>
              <a:rPr lang="en-IN" dirty="0"/>
              <a:t> , left , right cameras respectively</a:t>
            </a:r>
          </a:p>
          <a:p>
            <a:pPr marL="342900" indent="-342900" algn="just">
              <a:lnSpc>
                <a:spcPct val="150000"/>
              </a:lnSpc>
              <a:buAutoNum type="arabicPeriod"/>
            </a:pPr>
            <a:r>
              <a:rPr lang="en-IN" dirty="0"/>
              <a:t>Next four columns are steering angle, </a:t>
            </a:r>
            <a:r>
              <a:rPr lang="en-IN" dirty="0" err="1"/>
              <a:t>throttle,reverse,speed</a:t>
            </a:r>
            <a:r>
              <a:rPr lang="en-IN" dirty="0"/>
              <a:t> respectively</a:t>
            </a:r>
          </a:p>
          <a:p>
            <a:pPr algn="just">
              <a:lnSpc>
                <a:spcPct val="150000"/>
              </a:lnSpc>
            </a:pPr>
            <a:endParaRPr lang="en-US" sz="2000" dirty="0"/>
          </a:p>
          <a:p>
            <a:pPr algn="just">
              <a:lnSpc>
                <a:spcPct val="150000"/>
              </a:lnSpc>
            </a:pPr>
            <a:endParaRPr lang="en-IN" sz="2000" dirty="0"/>
          </a:p>
        </p:txBody>
      </p:sp>
      <p:pic>
        <p:nvPicPr>
          <p:cNvPr id="10" name="Picture 9">
            <a:extLst>
              <a:ext uri="{FF2B5EF4-FFF2-40B4-BE49-F238E27FC236}">
                <a16:creationId xmlns:a16="http://schemas.microsoft.com/office/drawing/2014/main" id="{EE109141-E826-4C38-AE28-E75F3747F7F4}"/>
              </a:ext>
            </a:extLst>
          </p:cNvPr>
          <p:cNvPicPr>
            <a:picLocks noChangeAspect="1"/>
          </p:cNvPicPr>
          <p:nvPr/>
        </p:nvPicPr>
        <p:blipFill>
          <a:blip r:embed="rId2"/>
          <a:stretch>
            <a:fillRect/>
          </a:stretch>
        </p:blipFill>
        <p:spPr>
          <a:xfrm>
            <a:off x="639097" y="5040614"/>
            <a:ext cx="10628671" cy="1564626"/>
          </a:xfrm>
          <a:prstGeom prst="rect">
            <a:avLst/>
          </a:prstGeom>
        </p:spPr>
      </p:pic>
    </p:spTree>
    <p:extLst>
      <p:ext uri="{BB962C8B-B14F-4D97-AF65-F5344CB8AC3E}">
        <p14:creationId xmlns:p14="http://schemas.microsoft.com/office/powerpoint/2010/main" val="2535918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DE7633-E47C-4E69-B1B3-995703718782}"/>
              </a:ext>
            </a:extLst>
          </p:cNvPr>
          <p:cNvSpPr txBox="1"/>
          <p:nvPr/>
        </p:nvSpPr>
        <p:spPr>
          <a:xfrm>
            <a:off x="344128" y="275303"/>
            <a:ext cx="9183330" cy="646330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IN" b="0" dirty="0">
                <a:solidFill>
                  <a:srgbClr val="7CA668"/>
                </a:solidFill>
                <a:effectLst/>
                <a:latin typeface="Consolas" panose="020B0609020204030204" pitchFamily="49" charset="0"/>
              </a:rPr>
              <a:t>#Steering angle (</a:t>
            </a:r>
            <a:r>
              <a:rPr lang="en-IN" b="0" dirty="0" err="1">
                <a:solidFill>
                  <a:srgbClr val="7CA668"/>
                </a:solidFill>
                <a:effectLst/>
                <a:latin typeface="Consolas" panose="020B0609020204030204" pitchFamily="49" charset="0"/>
              </a:rPr>
              <a:t>sa</a:t>
            </a:r>
            <a:r>
              <a:rPr lang="en-IN" b="0" dirty="0">
                <a:solidFill>
                  <a:srgbClr val="7CA668"/>
                </a:solidFill>
                <a:effectLst/>
                <a:latin typeface="Consolas" panose="020B0609020204030204" pitchFamily="49" charset="0"/>
              </a:rPr>
              <a:t>) correction factor for stereo cameras</a:t>
            </a:r>
            <a:endParaRPr lang="en-IN" b="0" dirty="0">
              <a:solidFill>
                <a:srgbClr val="FFFFFF"/>
              </a:solidFill>
              <a:effectLst/>
              <a:latin typeface="Consolas" panose="020B0609020204030204" pitchFamily="49" charset="0"/>
            </a:endParaRPr>
          </a:p>
          <a:p>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sa_cor</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B5CEA8"/>
                </a:solidFill>
                <a:effectLst/>
                <a:latin typeface="Consolas" panose="020B0609020204030204" pitchFamily="49" charset="0"/>
              </a:rPr>
              <a:t>0.2</a:t>
            </a:r>
            <a:endParaRPr lang="en-IN" b="0" dirty="0">
              <a:solidFill>
                <a:srgbClr val="FFFFFF"/>
              </a:solidFill>
              <a:effectLst/>
              <a:latin typeface="Consolas" panose="020B0609020204030204" pitchFamily="49" charset="0"/>
            </a:endParaRPr>
          </a:p>
          <a:p>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steering_left</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steering_center</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sa_cor</a:t>
            </a:r>
            <a:endParaRPr lang="en-IN" b="0" dirty="0">
              <a:solidFill>
                <a:srgbClr val="FFFFFF"/>
              </a:solidFill>
              <a:effectLst/>
              <a:latin typeface="Consolas" panose="020B0609020204030204" pitchFamily="49" charset="0"/>
            </a:endParaRPr>
          </a:p>
          <a:p>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steering_right</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steering_center</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sa_cor</a:t>
            </a:r>
            <a:endParaRPr lang="en-IN" b="0" dirty="0">
              <a:solidFill>
                <a:srgbClr val="FFFFFF"/>
              </a:solidFill>
              <a:effectLst/>
              <a:latin typeface="Consolas" panose="020B0609020204030204" pitchFamily="49" charset="0"/>
            </a:endParaRPr>
          </a:p>
          <a:p>
            <a:br>
              <a:rPr lang="en-IN" b="0" dirty="0">
                <a:solidFill>
                  <a:srgbClr val="FFFFFF"/>
                </a:solidFill>
                <a:effectLst/>
                <a:latin typeface="Consolas" panose="020B0609020204030204" pitchFamily="49" charset="0"/>
              </a:rPr>
            </a:br>
            <a:r>
              <a:rPr lang="en-IN" b="0" dirty="0">
                <a:solidFill>
                  <a:srgbClr val="FFFFFF"/>
                </a:solidFill>
                <a:effectLst/>
                <a:latin typeface="Consolas" panose="020B0609020204030204" pitchFamily="49" charset="0"/>
              </a:rPr>
              <a:t>        </a:t>
            </a:r>
            <a:r>
              <a:rPr lang="en-IN" b="0" dirty="0">
                <a:solidFill>
                  <a:srgbClr val="7CA668"/>
                </a:solidFill>
                <a:effectLst/>
                <a:latin typeface="Consolas" panose="020B0609020204030204" pitchFamily="49" charset="0"/>
              </a:rPr>
              <a:t>#Reading camera images from their paths</a:t>
            </a:r>
            <a:endParaRPr lang="en-IN" b="0" dirty="0">
              <a:solidFill>
                <a:srgbClr val="FFFFFF"/>
              </a:solidFill>
              <a:effectLst/>
              <a:latin typeface="Consolas" panose="020B0609020204030204" pitchFamily="49" charset="0"/>
            </a:endParaRPr>
          </a:p>
          <a:p>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path_src1</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row</a:t>
            </a:r>
            <a:r>
              <a:rPr lang="en-IN" b="0" dirty="0">
                <a:solidFill>
                  <a:srgbClr val="FFFFFF"/>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path_src2</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row</a:t>
            </a:r>
            <a:r>
              <a:rPr lang="en-IN" b="0" dirty="0">
                <a:solidFill>
                  <a:srgbClr val="FFFFFF"/>
                </a:solidFill>
                <a:effectLst/>
                <a:latin typeface="Consolas" panose="020B0609020204030204" pitchFamily="49" charset="0"/>
              </a:rPr>
              <a:t>[</a:t>
            </a:r>
            <a:r>
              <a:rPr lang="en-IN" b="0" dirty="0">
                <a:solidFill>
                  <a:srgbClr val="B5CEA8"/>
                </a:solidFill>
                <a:effectLst/>
                <a:latin typeface="Consolas" panose="020B0609020204030204" pitchFamily="49" charset="0"/>
              </a:rPr>
              <a:t>1</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path_src3</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row</a:t>
            </a:r>
            <a:r>
              <a:rPr lang="en-IN" b="0" dirty="0">
                <a:solidFill>
                  <a:srgbClr val="FFFFFF"/>
                </a:solidFill>
                <a:effectLst/>
                <a:latin typeface="Consolas" panose="020B0609020204030204" pitchFamily="49" charset="0"/>
              </a:rPr>
              <a:t>[</a:t>
            </a:r>
            <a:r>
              <a:rPr lang="en-IN" b="0" dirty="0">
                <a:solidFill>
                  <a:srgbClr val="B5CEA8"/>
                </a:solidFill>
                <a:effectLst/>
                <a:latin typeface="Consolas" panose="020B0609020204030204" pitchFamily="49" charset="0"/>
              </a:rPr>
              <a:t>2</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img_name1</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path_src1</a:t>
            </a:r>
            <a:r>
              <a:rPr lang="en-IN" b="0" dirty="0">
                <a:solidFill>
                  <a:srgbClr val="FFFFFF"/>
                </a:solidFill>
                <a:effectLst/>
                <a:latin typeface="Consolas" panose="020B0609020204030204" pitchFamily="49" charset="0"/>
              </a:rPr>
              <a:t>.</a:t>
            </a:r>
            <a:r>
              <a:rPr lang="en-IN" b="0" dirty="0">
                <a:solidFill>
                  <a:srgbClr val="DCDCAA"/>
                </a:solidFill>
                <a:effectLst/>
                <a:latin typeface="Consolas" panose="020B0609020204030204" pitchFamily="49" charset="0"/>
              </a:rPr>
              <a:t>split</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a:solidFill>
                  <a:srgbClr val="FFFFFF"/>
                </a:solidFill>
                <a:effectLst/>
                <a:latin typeface="Consolas" panose="020B0609020204030204" pitchFamily="49" charset="0"/>
              </a:rPr>
              <a:t>)[</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1</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img_name2</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path_src2</a:t>
            </a:r>
            <a:r>
              <a:rPr lang="en-IN" b="0" dirty="0">
                <a:solidFill>
                  <a:srgbClr val="FFFFFF"/>
                </a:solidFill>
                <a:effectLst/>
                <a:latin typeface="Consolas" panose="020B0609020204030204" pitchFamily="49" charset="0"/>
              </a:rPr>
              <a:t>.</a:t>
            </a:r>
            <a:r>
              <a:rPr lang="en-IN" b="0" dirty="0">
                <a:solidFill>
                  <a:srgbClr val="DCDCAA"/>
                </a:solidFill>
                <a:effectLst/>
                <a:latin typeface="Consolas" panose="020B0609020204030204" pitchFamily="49" charset="0"/>
              </a:rPr>
              <a:t>split</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a:solidFill>
                  <a:srgbClr val="FFFFFF"/>
                </a:solidFill>
                <a:effectLst/>
                <a:latin typeface="Consolas" panose="020B0609020204030204" pitchFamily="49" charset="0"/>
              </a:rPr>
              <a:t>)[</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1</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img_name3</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path_src3</a:t>
            </a:r>
            <a:r>
              <a:rPr lang="en-IN" b="0" dirty="0">
                <a:solidFill>
                  <a:srgbClr val="FFFFFF"/>
                </a:solidFill>
                <a:effectLst/>
                <a:latin typeface="Consolas" panose="020B0609020204030204" pitchFamily="49" charset="0"/>
              </a:rPr>
              <a:t>.</a:t>
            </a:r>
            <a:r>
              <a:rPr lang="en-IN" b="0" dirty="0">
                <a:solidFill>
                  <a:srgbClr val="DCDCAA"/>
                </a:solidFill>
                <a:effectLst/>
                <a:latin typeface="Consolas" panose="020B0609020204030204" pitchFamily="49" charset="0"/>
              </a:rPr>
              <a:t>split</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a:solidFill>
                  <a:srgbClr val="FFFFFF"/>
                </a:solidFill>
                <a:effectLst/>
                <a:latin typeface="Consolas" panose="020B0609020204030204" pitchFamily="49" charset="0"/>
              </a:rPr>
              <a:t>)[</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1</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path1</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CE9178"/>
                </a:solidFill>
                <a:effectLst/>
                <a:latin typeface="Consolas" panose="020B0609020204030204" pitchFamily="49" charset="0"/>
              </a:rPr>
              <a:t>'/content/data/IMG/'</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img_name1</a:t>
            </a:r>
            <a:r>
              <a:rPr lang="en-IN" b="0" dirty="0">
                <a:solidFill>
                  <a:srgbClr val="FFFFFF"/>
                </a:solidFill>
                <a:effectLst/>
                <a:latin typeface="Consolas" panose="020B0609020204030204" pitchFamily="49" charset="0"/>
              </a:rPr>
              <a:t> </a:t>
            </a:r>
          </a:p>
          <a:p>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path2</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CE9178"/>
                </a:solidFill>
                <a:effectLst/>
                <a:latin typeface="Consolas" panose="020B0609020204030204" pitchFamily="49" charset="0"/>
              </a:rPr>
              <a:t>'/content/data/IMG/'</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img_name2</a:t>
            </a:r>
            <a:r>
              <a:rPr lang="en-IN" b="0" dirty="0">
                <a:solidFill>
                  <a:srgbClr val="FFFFFF"/>
                </a:solidFill>
                <a:effectLst/>
                <a:latin typeface="Consolas" panose="020B0609020204030204" pitchFamily="49" charset="0"/>
              </a:rPr>
              <a:t> </a:t>
            </a:r>
          </a:p>
          <a:p>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path3</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CE9178"/>
                </a:solidFill>
                <a:effectLst/>
                <a:latin typeface="Consolas" panose="020B0609020204030204" pitchFamily="49" charset="0"/>
              </a:rPr>
              <a:t>'/content/data/IMG/'</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img_name3</a:t>
            </a:r>
            <a:r>
              <a:rPr lang="en-IN" b="0" dirty="0">
                <a:solidFill>
                  <a:srgbClr val="FFFFFF"/>
                </a:solidFill>
                <a:effectLst/>
                <a:latin typeface="Consolas" panose="020B0609020204030204" pitchFamily="49" charset="0"/>
              </a:rPr>
              <a:t> </a:t>
            </a:r>
          </a:p>
          <a:p>
            <a:br>
              <a:rPr lang="en-IN" b="0" dirty="0">
                <a:solidFill>
                  <a:srgbClr val="FFFFFF"/>
                </a:solidFill>
                <a:effectLst/>
                <a:latin typeface="Consolas" panose="020B0609020204030204" pitchFamily="49" charset="0"/>
              </a:rPr>
            </a:br>
            <a:r>
              <a:rPr lang="en-IN" b="0" dirty="0">
                <a:solidFill>
                  <a:srgbClr val="FFFFFF"/>
                </a:solidFill>
                <a:effectLst/>
                <a:latin typeface="Consolas" panose="020B0609020204030204" pitchFamily="49" charset="0"/>
              </a:rPr>
              <a:t>        </a:t>
            </a:r>
            <a:r>
              <a:rPr lang="en-IN" b="0" dirty="0">
                <a:solidFill>
                  <a:srgbClr val="7CA668"/>
                </a:solidFill>
                <a:effectLst/>
                <a:latin typeface="Consolas" panose="020B0609020204030204" pitchFamily="49" charset="0"/>
              </a:rPr>
              <a:t>#Image and Steering Dataset</a:t>
            </a:r>
            <a:endParaRPr lang="en-IN" b="0" dirty="0">
              <a:solidFill>
                <a:srgbClr val="FFFFFF"/>
              </a:solidFill>
              <a:effectLst/>
              <a:latin typeface="Consolas" panose="020B0609020204030204" pitchFamily="49" charset="0"/>
            </a:endParaRPr>
          </a:p>
          <a:p>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img_center</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err="1">
                <a:solidFill>
                  <a:srgbClr val="4EC9B0"/>
                </a:solidFill>
                <a:effectLst/>
                <a:latin typeface="Consolas" panose="020B0609020204030204" pitchFamily="49" charset="0"/>
              </a:rPr>
              <a:t>np</a:t>
            </a:r>
            <a:r>
              <a:rPr lang="en-IN" b="0" dirty="0" err="1">
                <a:solidFill>
                  <a:srgbClr val="FFFFFF"/>
                </a:solidFill>
                <a:effectLst/>
                <a:latin typeface="Consolas" panose="020B0609020204030204" pitchFamily="49" charset="0"/>
              </a:rPr>
              <a:t>.asarray</a:t>
            </a:r>
            <a:r>
              <a:rPr lang="en-IN" b="0" dirty="0">
                <a:solidFill>
                  <a:srgbClr val="FFFFFF"/>
                </a:solidFill>
                <a:effectLst/>
                <a:latin typeface="Consolas" panose="020B0609020204030204" pitchFamily="49" charset="0"/>
              </a:rPr>
              <a:t>(</a:t>
            </a:r>
            <a:r>
              <a:rPr lang="en-IN" b="0" dirty="0" err="1">
                <a:solidFill>
                  <a:srgbClr val="4EC9B0"/>
                </a:solidFill>
                <a:effectLst/>
                <a:latin typeface="Consolas" panose="020B0609020204030204" pitchFamily="49" charset="0"/>
              </a:rPr>
              <a:t>Image</a:t>
            </a:r>
            <a:r>
              <a:rPr lang="en-IN" b="0" dirty="0" err="1">
                <a:solidFill>
                  <a:srgbClr val="FFFFFF"/>
                </a:solidFill>
                <a:effectLst/>
                <a:latin typeface="Consolas" panose="020B0609020204030204" pitchFamily="49" charset="0"/>
              </a:rPr>
              <a:t>.</a:t>
            </a:r>
            <a:r>
              <a:rPr lang="en-IN" b="0" dirty="0" err="1">
                <a:solidFill>
                  <a:srgbClr val="DCDCAA"/>
                </a:solidFill>
                <a:effectLst/>
                <a:latin typeface="Consolas" panose="020B0609020204030204" pitchFamily="49" charset="0"/>
              </a:rPr>
              <a:t>open</a:t>
            </a:r>
            <a:r>
              <a:rPr lang="en-IN" b="0" dirty="0">
                <a:solidFill>
                  <a:srgbClr val="FFFFFF"/>
                </a:solidFill>
                <a:effectLst/>
                <a:latin typeface="Consolas" panose="020B0609020204030204" pitchFamily="49" charset="0"/>
              </a:rPr>
              <a:t>(</a:t>
            </a:r>
            <a:r>
              <a:rPr lang="en-IN" b="0" dirty="0">
                <a:solidFill>
                  <a:srgbClr val="9CDCFE"/>
                </a:solidFill>
                <a:effectLst/>
                <a:latin typeface="Consolas" panose="020B0609020204030204" pitchFamily="49" charset="0"/>
              </a:rPr>
              <a:t>path1</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img_left</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err="1">
                <a:solidFill>
                  <a:srgbClr val="4EC9B0"/>
                </a:solidFill>
                <a:effectLst/>
                <a:latin typeface="Consolas" panose="020B0609020204030204" pitchFamily="49" charset="0"/>
              </a:rPr>
              <a:t>np</a:t>
            </a:r>
            <a:r>
              <a:rPr lang="en-IN" b="0" dirty="0" err="1">
                <a:solidFill>
                  <a:srgbClr val="FFFFFF"/>
                </a:solidFill>
                <a:effectLst/>
                <a:latin typeface="Consolas" panose="020B0609020204030204" pitchFamily="49" charset="0"/>
              </a:rPr>
              <a:t>.asarray</a:t>
            </a:r>
            <a:r>
              <a:rPr lang="en-IN" b="0" dirty="0">
                <a:solidFill>
                  <a:srgbClr val="FFFFFF"/>
                </a:solidFill>
                <a:effectLst/>
                <a:latin typeface="Consolas" panose="020B0609020204030204" pitchFamily="49" charset="0"/>
              </a:rPr>
              <a:t>(</a:t>
            </a:r>
            <a:r>
              <a:rPr lang="en-IN" b="0" dirty="0" err="1">
                <a:solidFill>
                  <a:srgbClr val="4EC9B0"/>
                </a:solidFill>
                <a:effectLst/>
                <a:latin typeface="Consolas" panose="020B0609020204030204" pitchFamily="49" charset="0"/>
              </a:rPr>
              <a:t>Image</a:t>
            </a:r>
            <a:r>
              <a:rPr lang="en-IN" b="0" dirty="0" err="1">
                <a:solidFill>
                  <a:srgbClr val="FFFFFF"/>
                </a:solidFill>
                <a:effectLst/>
                <a:latin typeface="Consolas" panose="020B0609020204030204" pitchFamily="49" charset="0"/>
              </a:rPr>
              <a:t>.</a:t>
            </a:r>
            <a:r>
              <a:rPr lang="en-IN" b="0" dirty="0" err="1">
                <a:solidFill>
                  <a:srgbClr val="DCDCAA"/>
                </a:solidFill>
                <a:effectLst/>
                <a:latin typeface="Consolas" panose="020B0609020204030204" pitchFamily="49" charset="0"/>
              </a:rPr>
              <a:t>open</a:t>
            </a:r>
            <a:r>
              <a:rPr lang="en-IN" b="0" dirty="0">
                <a:solidFill>
                  <a:srgbClr val="FFFFFF"/>
                </a:solidFill>
                <a:effectLst/>
                <a:latin typeface="Consolas" panose="020B0609020204030204" pitchFamily="49" charset="0"/>
              </a:rPr>
              <a:t>(</a:t>
            </a:r>
            <a:r>
              <a:rPr lang="en-IN" b="0" dirty="0">
                <a:solidFill>
                  <a:srgbClr val="9CDCFE"/>
                </a:solidFill>
                <a:effectLst/>
                <a:latin typeface="Consolas" panose="020B0609020204030204" pitchFamily="49" charset="0"/>
              </a:rPr>
              <a:t>path2</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img_right</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err="1">
                <a:solidFill>
                  <a:srgbClr val="4EC9B0"/>
                </a:solidFill>
                <a:effectLst/>
                <a:latin typeface="Consolas" panose="020B0609020204030204" pitchFamily="49" charset="0"/>
              </a:rPr>
              <a:t>np</a:t>
            </a:r>
            <a:r>
              <a:rPr lang="en-IN" b="0" dirty="0" err="1">
                <a:solidFill>
                  <a:srgbClr val="FFFFFF"/>
                </a:solidFill>
                <a:effectLst/>
                <a:latin typeface="Consolas" panose="020B0609020204030204" pitchFamily="49" charset="0"/>
              </a:rPr>
              <a:t>.asarray</a:t>
            </a:r>
            <a:r>
              <a:rPr lang="en-IN" b="0" dirty="0">
                <a:solidFill>
                  <a:srgbClr val="FFFFFF"/>
                </a:solidFill>
                <a:effectLst/>
                <a:latin typeface="Consolas" panose="020B0609020204030204" pitchFamily="49" charset="0"/>
              </a:rPr>
              <a:t>(</a:t>
            </a:r>
            <a:r>
              <a:rPr lang="en-IN" b="0" dirty="0" err="1">
                <a:solidFill>
                  <a:srgbClr val="4EC9B0"/>
                </a:solidFill>
                <a:effectLst/>
                <a:latin typeface="Consolas" panose="020B0609020204030204" pitchFamily="49" charset="0"/>
              </a:rPr>
              <a:t>Image</a:t>
            </a:r>
            <a:r>
              <a:rPr lang="en-IN" b="0" dirty="0" err="1">
                <a:solidFill>
                  <a:srgbClr val="FFFFFF"/>
                </a:solidFill>
                <a:effectLst/>
                <a:latin typeface="Consolas" panose="020B0609020204030204" pitchFamily="49" charset="0"/>
              </a:rPr>
              <a:t>.</a:t>
            </a:r>
            <a:r>
              <a:rPr lang="en-IN" b="0" dirty="0" err="1">
                <a:solidFill>
                  <a:srgbClr val="DCDCAA"/>
                </a:solidFill>
                <a:effectLst/>
                <a:latin typeface="Consolas" panose="020B0609020204030204" pitchFamily="49" charset="0"/>
              </a:rPr>
              <a:t>open</a:t>
            </a:r>
            <a:r>
              <a:rPr lang="en-IN" b="0" dirty="0">
                <a:solidFill>
                  <a:srgbClr val="FFFFFF"/>
                </a:solidFill>
                <a:effectLst/>
                <a:latin typeface="Consolas" panose="020B0609020204030204" pitchFamily="49" charset="0"/>
              </a:rPr>
              <a:t>(</a:t>
            </a:r>
            <a:r>
              <a:rPr lang="en-IN" b="0" dirty="0">
                <a:solidFill>
                  <a:srgbClr val="9CDCFE"/>
                </a:solidFill>
                <a:effectLst/>
                <a:latin typeface="Consolas" panose="020B0609020204030204" pitchFamily="49" charset="0"/>
              </a:rPr>
              <a:t>path3</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camera_images</a:t>
            </a:r>
            <a:r>
              <a:rPr lang="en-IN" b="0" dirty="0" err="1">
                <a:solidFill>
                  <a:srgbClr val="FFFFFF"/>
                </a:solidFill>
                <a:effectLst/>
                <a:latin typeface="Consolas" panose="020B0609020204030204" pitchFamily="49" charset="0"/>
              </a:rPr>
              <a:t>.</a:t>
            </a:r>
            <a:r>
              <a:rPr lang="en-IN" b="0" dirty="0" err="1">
                <a:solidFill>
                  <a:srgbClr val="DCDCAA"/>
                </a:solidFill>
                <a:effectLst/>
                <a:latin typeface="Consolas" panose="020B0609020204030204" pitchFamily="49" charset="0"/>
              </a:rPr>
              <a:t>extend</a:t>
            </a:r>
            <a:r>
              <a:rPr lang="en-IN" b="0" dirty="0">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img_center</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img_left</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img_right</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steering_angles</a:t>
            </a:r>
            <a:r>
              <a:rPr lang="en-IN" b="0" dirty="0" err="1">
                <a:solidFill>
                  <a:srgbClr val="FFFFFF"/>
                </a:solidFill>
                <a:effectLst/>
                <a:latin typeface="Consolas" panose="020B0609020204030204" pitchFamily="49" charset="0"/>
              </a:rPr>
              <a:t>.</a:t>
            </a:r>
            <a:r>
              <a:rPr lang="en-IN" b="0" dirty="0" err="1">
                <a:solidFill>
                  <a:srgbClr val="DCDCAA"/>
                </a:solidFill>
                <a:effectLst/>
                <a:latin typeface="Consolas" panose="020B0609020204030204" pitchFamily="49" charset="0"/>
              </a:rPr>
              <a:t>extend</a:t>
            </a:r>
            <a:r>
              <a:rPr lang="en-IN" b="0" dirty="0">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steering_center</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steering_left</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steering_right</a:t>
            </a:r>
            <a:r>
              <a:rPr lang="en-IN" b="0" dirty="0">
                <a:solidFill>
                  <a:srgbClr val="FFFFFF"/>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611C72F9-20F8-4530-9C74-01EE7A4572F0}"/>
              </a:ext>
            </a:extLst>
          </p:cNvPr>
          <p:cNvSpPr txBox="1"/>
          <p:nvPr/>
        </p:nvSpPr>
        <p:spPr>
          <a:xfrm>
            <a:off x="9596285" y="953729"/>
            <a:ext cx="2143432" cy="3788858"/>
          </a:xfrm>
          <a:prstGeom prst="rect">
            <a:avLst/>
          </a:prstGeom>
          <a:noFill/>
        </p:spPr>
        <p:txBody>
          <a:bodyPr wrap="square" rtlCol="0">
            <a:spAutoFit/>
          </a:bodyPr>
          <a:lstStyle/>
          <a:p>
            <a:pPr algn="just">
              <a:lnSpc>
                <a:spcPct val="150000"/>
              </a:lnSpc>
            </a:pPr>
            <a:r>
              <a:rPr lang="en-US" dirty="0"/>
              <a:t>We are accessing each and every image via Path which is stored in a zip file called data in which we have images captured(IMG) and CSV file(driving_log.csv)</a:t>
            </a:r>
            <a:endParaRPr lang="en-IN" dirty="0"/>
          </a:p>
        </p:txBody>
      </p:sp>
    </p:spTree>
    <p:extLst>
      <p:ext uri="{BB962C8B-B14F-4D97-AF65-F5344CB8AC3E}">
        <p14:creationId xmlns:p14="http://schemas.microsoft.com/office/powerpoint/2010/main" val="3698671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22011-57B6-4CC2-8415-BD4D996E8D35}"/>
              </a:ext>
            </a:extLst>
          </p:cNvPr>
          <p:cNvPicPr>
            <a:picLocks noChangeAspect="1"/>
          </p:cNvPicPr>
          <p:nvPr/>
        </p:nvPicPr>
        <p:blipFill>
          <a:blip r:embed="rId2"/>
          <a:stretch>
            <a:fillRect/>
          </a:stretch>
        </p:blipFill>
        <p:spPr>
          <a:xfrm>
            <a:off x="452560" y="3382211"/>
            <a:ext cx="4856682" cy="3360720"/>
          </a:xfrm>
          <a:prstGeom prst="rect">
            <a:avLst/>
          </a:prstGeom>
        </p:spPr>
      </p:pic>
      <p:sp>
        <p:nvSpPr>
          <p:cNvPr id="4" name="TextBox 3">
            <a:extLst>
              <a:ext uri="{FF2B5EF4-FFF2-40B4-BE49-F238E27FC236}">
                <a16:creationId xmlns:a16="http://schemas.microsoft.com/office/drawing/2014/main" id="{71D6873B-95D8-4943-BDF3-A5E1C5800304}"/>
              </a:ext>
            </a:extLst>
          </p:cNvPr>
          <p:cNvSpPr txBox="1"/>
          <p:nvPr/>
        </p:nvSpPr>
        <p:spPr>
          <a:xfrm>
            <a:off x="2276387" y="594643"/>
            <a:ext cx="8961884" cy="646331"/>
          </a:xfrm>
          <a:prstGeom prst="rect">
            <a:avLst/>
          </a:prstGeom>
          <a:noFill/>
        </p:spPr>
        <p:txBody>
          <a:bodyPr wrap="square" rtlCol="0">
            <a:spAutoFit/>
          </a:bodyPr>
          <a:lstStyle/>
          <a:p>
            <a:r>
              <a:rPr lang="en-US" dirty="0"/>
              <a:t>This is how Images had been stored while capturing in Data zip file</a:t>
            </a:r>
          </a:p>
          <a:p>
            <a:endParaRPr lang="en-IN" dirty="0"/>
          </a:p>
        </p:txBody>
      </p:sp>
      <p:pic>
        <p:nvPicPr>
          <p:cNvPr id="6" name="Picture 5">
            <a:extLst>
              <a:ext uri="{FF2B5EF4-FFF2-40B4-BE49-F238E27FC236}">
                <a16:creationId xmlns:a16="http://schemas.microsoft.com/office/drawing/2014/main" id="{67900E0D-F627-46FC-86AB-5A40808ED3DC}"/>
              </a:ext>
            </a:extLst>
          </p:cNvPr>
          <p:cNvPicPr>
            <a:picLocks noChangeAspect="1"/>
          </p:cNvPicPr>
          <p:nvPr/>
        </p:nvPicPr>
        <p:blipFill>
          <a:blip r:embed="rId3"/>
          <a:stretch>
            <a:fillRect/>
          </a:stretch>
        </p:blipFill>
        <p:spPr>
          <a:xfrm>
            <a:off x="452560" y="1230847"/>
            <a:ext cx="9659698" cy="419158"/>
          </a:xfrm>
          <a:prstGeom prst="rect">
            <a:avLst/>
          </a:prstGeom>
        </p:spPr>
      </p:pic>
      <p:pic>
        <p:nvPicPr>
          <p:cNvPr id="8" name="Picture 7">
            <a:extLst>
              <a:ext uri="{FF2B5EF4-FFF2-40B4-BE49-F238E27FC236}">
                <a16:creationId xmlns:a16="http://schemas.microsoft.com/office/drawing/2014/main" id="{69218DCB-FAA7-4F8D-93EA-806721A98531}"/>
              </a:ext>
            </a:extLst>
          </p:cNvPr>
          <p:cNvPicPr>
            <a:picLocks noChangeAspect="1"/>
          </p:cNvPicPr>
          <p:nvPr/>
        </p:nvPicPr>
        <p:blipFill>
          <a:blip r:embed="rId4"/>
          <a:stretch>
            <a:fillRect/>
          </a:stretch>
        </p:blipFill>
        <p:spPr>
          <a:xfrm>
            <a:off x="452560" y="1847396"/>
            <a:ext cx="5229955" cy="428685"/>
          </a:xfrm>
          <a:prstGeom prst="rect">
            <a:avLst/>
          </a:prstGeom>
        </p:spPr>
      </p:pic>
      <p:pic>
        <p:nvPicPr>
          <p:cNvPr id="10" name="Picture 9">
            <a:extLst>
              <a:ext uri="{FF2B5EF4-FFF2-40B4-BE49-F238E27FC236}">
                <a16:creationId xmlns:a16="http://schemas.microsoft.com/office/drawing/2014/main" id="{437C36AB-C279-4F5F-B620-39D2AF007A6B}"/>
              </a:ext>
            </a:extLst>
          </p:cNvPr>
          <p:cNvPicPr>
            <a:picLocks noChangeAspect="1"/>
          </p:cNvPicPr>
          <p:nvPr/>
        </p:nvPicPr>
        <p:blipFill>
          <a:blip r:embed="rId5"/>
          <a:stretch>
            <a:fillRect/>
          </a:stretch>
        </p:blipFill>
        <p:spPr>
          <a:xfrm>
            <a:off x="452737" y="2589119"/>
            <a:ext cx="10785534" cy="595701"/>
          </a:xfrm>
          <a:prstGeom prst="rect">
            <a:avLst/>
          </a:prstGeom>
        </p:spPr>
      </p:pic>
      <p:pic>
        <p:nvPicPr>
          <p:cNvPr id="12" name="Picture 11">
            <a:extLst>
              <a:ext uri="{FF2B5EF4-FFF2-40B4-BE49-F238E27FC236}">
                <a16:creationId xmlns:a16="http://schemas.microsoft.com/office/drawing/2014/main" id="{DE253726-F850-4A8E-8EE0-0FE3D19B6336}"/>
              </a:ext>
            </a:extLst>
          </p:cNvPr>
          <p:cNvPicPr>
            <a:picLocks noChangeAspect="1"/>
          </p:cNvPicPr>
          <p:nvPr/>
        </p:nvPicPr>
        <p:blipFill rotWithShape="1">
          <a:blip r:embed="rId6"/>
          <a:srcRect l="1" r="43401"/>
          <a:stretch/>
        </p:blipFill>
        <p:spPr>
          <a:xfrm>
            <a:off x="5682515" y="3382211"/>
            <a:ext cx="5358637" cy="3360719"/>
          </a:xfrm>
          <a:prstGeom prst="rect">
            <a:avLst/>
          </a:prstGeom>
        </p:spPr>
      </p:pic>
    </p:spTree>
    <p:extLst>
      <p:ext uri="{BB962C8B-B14F-4D97-AF65-F5344CB8AC3E}">
        <p14:creationId xmlns:p14="http://schemas.microsoft.com/office/powerpoint/2010/main" val="3586916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08BE4B-4DC4-487F-A7ED-EF65926B4698}"/>
              </a:ext>
            </a:extLst>
          </p:cNvPr>
          <p:cNvSpPr txBox="1"/>
          <p:nvPr/>
        </p:nvSpPr>
        <p:spPr>
          <a:xfrm>
            <a:off x="491612" y="788834"/>
            <a:ext cx="5496232" cy="424731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IN" b="0" dirty="0">
                <a:solidFill>
                  <a:srgbClr val="7CA668"/>
                </a:solidFill>
                <a:effectLst/>
                <a:latin typeface="Consolas" panose="020B0609020204030204" pitchFamily="49" charset="0"/>
              </a:rPr>
              <a:t>## DATA AUGMENTATION ##</a:t>
            </a:r>
            <a:endParaRPr lang="en-IN" b="0" dirty="0">
              <a:solidFill>
                <a:srgbClr val="FFFFFF"/>
              </a:solidFill>
              <a:effectLst/>
              <a:latin typeface="Consolas" panose="020B0609020204030204" pitchFamily="49" charset="0"/>
            </a:endParaRPr>
          </a:p>
          <a:p>
            <a:r>
              <a:rPr lang="en-IN" b="0" dirty="0">
                <a:solidFill>
                  <a:srgbClr val="7CA668"/>
                </a:solidFill>
                <a:effectLst/>
                <a:latin typeface="Consolas" panose="020B0609020204030204" pitchFamily="49" charset="0"/>
              </a:rPr>
              <a:t>#######################</a:t>
            </a:r>
            <a:endParaRPr lang="en-IN" b="0" dirty="0">
              <a:solidFill>
                <a:srgbClr val="FFFFFF"/>
              </a:solidFill>
              <a:effectLst/>
              <a:latin typeface="Consolas" panose="020B0609020204030204" pitchFamily="49" charset="0"/>
            </a:endParaRPr>
          </a:p>
          <a:p>
            <a:r>
              <a:rPr lang="en-IN" b="0" dirty="0" err="1">
                <a:solidFill>
                  <a:srgbClr val="9CDCFE"/>
                </a:solidFill>
                <a:effectLst/>
                <a:latin typeface="Consolas" panose="020B0609020204030204" pitchFamily="49" charset="0"/>
              </a:rPr>
              <a:t>augmented_imgs</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augmented_sas</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p>
          <a:p>
            <a:br>
              <a:rPr lang="en-IN" b="0" dirty="0">
                <a:solidFill>
                  <a:srgbClr val="FFFFFF"/>
                </a:solidFill>
                <a:effectLst/>
                <a:latin typeface="Consolas" panose="020B0609020204030204" pitchFamily="49" charset="0"/>
              </a:rPr>
            </a:br>
            <a:r>
              <a:rPr lang="en-IN" b="0" dirty="0">
                <a:solidFill>
                  <a:srgbClr val="C586C0"/>
                </a:solidFill>
                <a:effectLst/>
                <a:latin typeface="Consolas" panose="020B0609020204030204" pitchFamily="49" charset="0"/>
              </a:rPr>
              <a:t>for</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aug_img</a:t>
            </a:r>
            <a:r>
              <a:rPr lang="en-IN" b="0" dirty="0" err="1">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aug_sa</a:t>
            </a:r>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in</a:t>
            </a:r>
            <a:r>
              <a:rPr lang="en-IN" b="0" dirty="0">
                <a:solidFill>
                  <a:srgbClr val="FFFFFF"/>
                </a:solidFill>
                <a:effectLst/>
                <a:latin typeface="Consolas" panose="020B0609020204030204" pitchFamily="49" charset="0"/>
              </a:rPr>
              <a:t> </a:t>
            </a:r>
            <a:r>
              <a:rPr lang="en-IN" b="0" dirty="0">
                <a:solidFill>
                  <a:srgbClr val="4EC9B0"/>
                </a:solidFill>
                <a:effectLst/>
                <a:latin typeface="Consolas" panose="020B0609020204030204" pitchFamily="49" charset="0"/>
              </a:rPr>
              <a:t>zip</a:t>
            </a:r>
            <a:r>
              <a:rPr lang="en-IN" b="0" dirty="0">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camera_images</a:t>
            </a:r>
            <a:r>
              <a:rPr lang="en-IN" b="0" dirty="0" err="1">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steering_angles</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augmented_imgs</a:t>
            </a:r>
            <a:r>
              <a:rPr lang="en-IN" b="0" dirty="0" err="1">
                <a:solidFill>
                  <a:srgbClr val="FFFFFF"/>
                </a:solidFill>
                <a:effectLst/>
                <a:latin typeface="Consolas" panose="020B0609020204030204" pitchFamily="49" charset="0"/>
              </a:rPr>
              <a:t>.</a:t>
            </a:r>
            <a:r>
              <a:rPr lang="en-IN" b="0" dirty="0" err="1">
                <a:solidFill>
                  <a:srgbClr val="DCDCAA"/>
                </a:solidFill>
                <a:effectLst/>
                <a:latin typeface="Consolas" panose="020B0609020204030204" pitchFamily="49" charset="0"/>
              </a:rPr>
              <a:t>append</a:t>
            </a:r>
            <a:r>
              <a:rPr lang="en-IN" b="0" dirty="0">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aug_img</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augmented_sas</a:t>
            </a:r>
            <a:r>
              <a:rPr lang="en-IN" b="0" dirty="0" err="1">
                <a:solidFill>
                  <a:srgbClr val="FFFFFF"/>
                </a:solidFill>
                <a:effectLst/>
                <a:latin typeface="Consolas" panose="020B0609020204030204" pitchFamily="49" charset="0"/>
              </a:rPr>
              <a:t>.</a:t>
            </a:r>
            <a:r>
              <a:rPr lang="en-IN" b="0" dirty="0" err="1">
                <a:solidFill>
                  <a:srgbClr val="DCDCAA"/>
                </a:solidFill>
                <a:effectLst/>
                <a:latin typeface="Consolas" panose="020B0609020204030204" pitchFamily="49" charset="0"/>
              </a:rPr>
              <a:t>append</a:t>
            </a:r>
            <a:r>
              <a:rPr lang="en-IN" b="0" dirty="0">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aug_sa</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p>
          <a:p>
            <a:r>
              <a:rPr lang="en-IN" b="0" dirty="0">
                <a:solidFill>
                  <a:srgbClr val="FFFFFF"/>
                </a:solidFill>
                <a:effectLst/>
                <a:latin typeface="Consolas" panose="020B0609020204030204" pitchFamily="49" charset="0"/>
              </a:rPr>
              <a:t>    </a:t>
            </a:r>
            <a:r>
              <a:rPr lang="en-IN" b="0" dirty="0">
                <a:solidFill>
                  <a:srgbClr val="7CA668"/>
                </a:solidFill>
                <a:effectLst/>
                <a:latin typeface="Consolas" panose="020B0609020204030204" pitchFamily="49" charset="0"/>
              </a:rPr>
              <a:t>#Flipping the image</a:t>
            </a:r>
            <a:endParaRPr lang="en-IN" b="0" dirty="0">
              <a:solidFill>
                <a:srgbClr val="FFFFFF"/>
              </a:solidFill>
              <a:effectLst/>
              <a:latin typeface="Consolas" panose="020B0609020204030204" pitchFamily="49" charset="0"/>
            </a:endParaRPr>
          </a:p>
          <a:p>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augmented_imgs</a:t>
            </a:r>
            <a:r>
              <a:rPr lang="en-IN" b="0" dirty="0" err="1">
                <a:solidFill>
                  <a:srgbClr val="FFFFFF"/>
                </a:solidFill>
                <a:effectLst/>
                <a:latin typeface="Consolas" panose="020B0609020204030204" pitchFamily="49" charset="0"/>
              </a:rPr>
              <a:t>.</a:t>
            </a:r>
            <a:r>
              <a:rPr lang="en-IN" b="0" dirty="0" err="1">
                <a:solidFill>
                  <a:srgbClr val="DCDCAA"/>
                </a:solidFill>
                <a:effectLst/>
                <a:latin typeface="Consolas" panose="020B0609020204030204" pitchFamily="49" charset="0"/>
              </a:rPr>
              <a:t>append</a:t>
            </a:r>
            <a:r>
              <a:rPr lang="en-IN" b="0" dirty="0">
                <a:solidFill>
                  <a:srgbClr val="FFFFFF"/>
                </a:solidFill>
                <a:effectLst/>
                <a:latin typeface="Consolas" panose="020B0609020204030204" pitchFamily="49" charset="0"/>
              </a:rPr>
              <a:t>(</a:t>
            </a:r>
            <a:r>
              <a:rPr lang="en-IN" b="0" dirty="0">
                <a:solidFill>
                  <a:srgbClr val="4EC9B0"/>
                </a:solidFill>
                <a:effectLst/>
                <a:latin typeface="Consolas" panose="020B0609020204030204" pitchFamily="49" charset="0"/>
              </a:rPr>
              <a:t>cv2</a:t>
            </a:r>
            <a:r>
              <a:rPr lang="en-IN" b="0" dirty="0">
                <a:solidFill>
                  <a:srgbClr val="FFFFFF"/>
                </a:solidFill>
                <a:effectLst/>
                <a:latin typeface="Consolas" panose="020B0609020204030204" pitchFamily="49" charset="0"/>
              </a:rPr>
              <a:t>.flip(</a:t>
            </a:r>
            <a:r>
              <a:rPr lang="en-IN" b="0" dirty="0">
                <a:solidFill>
                  <a:srgbClr val="9CDCFE"/>
                </a:solidFill>
                <a:effectLst/>
                <a:latin typeface="Consolas" panose="020B0609020204030204" pitchFamily="49" charset="0"/>
              </a:rPr>
              <a:t>aug_img</a:t>
            </a:r>
            <a:r>
              <a:rPr lang="en-IN" b="0" dirty="0">
                <a:solidFill>
                  <a:srgbClr val="FFFFFF"/>
                </a:solidFill>
                <a:effectLst/>
                <a:latin typeface="Consolas" panose="020B0609020204030204" pitchFamily="49" charset="0"/>
              </a:rPr>
              <a:t>,</a:t>
            </a:r>
            <a:r>
              <a:rPr lang="en-IN" b="0" dirty="0">
                <a:solidFill>
                  <a:srgbClr val="B5CEA8"/>
                </a:solidFill>
                <a:effectLst/>
                <a:latin typeface="Consolas" panose="020B0609020204030204" pitchFamily="49" charset="0"/>
              </a:rPr>
              <a:t>1</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p>
          <a:p>
            <a:r>
              <a:rPr lang="en-IN" b="0" dirty="0">
                <a:solidFill>
                  <a:srgbClr val="FFFFFF"/>
                </a:solidFill>
                <a:effectLst/>
                <a:latin typeface="Consolas" panose="020B0609020204030204" pitchFamily="49" charset="0"/>
              </a:rPr>
              <a:t>    </a:t>
            </a:r>
            <a:r>
              <a:rPr lang="en-IN" b="0" dirty="0">
                <a:solidFill>
                  <a:srgbClr val="7CA668"/>
                </a:solidFill>
                <a:effectLst/>
                <a:latin typeface="Consolas" panose="020B0609020204030204" pitchFamily="49" charset="0"/>
              </a:rPr>
              <a:t>#Reversing the steering angle</a:t>
            </a:r>
            <a:endParaRPr lang="en-IN" b="0" dirty="0">
              <a:solidFill>
                <a:srgbClr val="FFFFFF"/>
              </a:solidFill>
              <a:effectLst/>
              <a:latin typeface="Consolas" panose="020B0609020204030204" pitchFamily="49" charset="0"/>
            </a:endParaRPr>
          </a:p>
          <a:p>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augmented_sas</a:t>
            </a:r>
            <a:r>
              <a:rPr lang="en-IN" b="0" dirty="0" err="1">
                <a:solidFill>
                  <a:srgbClr val="FFFFFF"/>
                </a:solidFill>
                <a:effectLst/>
                <a:latin typeface="Consolas" panose="020B0609020204030204" pitchFamily="49" charset="0"/>
              </a:rPr>
              <a:t>.</a:t>
            </a:r>
            <a:r>
              <a:rPr lang="en-IN" b="0" dirty="0" err="1">
                <a:solidFill>
                  <a:srgbClr val="DCDCAA"/>
                </a:solidFill>
                <a:effectLst/>
                <a:latin typeface="Consolas" panose="020B0609020204030204" pitchFamily="49" charset="0"/>
              </a:rPr>
              <a:t>append</a:t>
            </a:r>
            <a:r>
              <a:rPr lang="en-IN" b="0" dirty="0">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aug_sa</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1.0</a:t>
            </a:r>
            <a:r>
              <a:rPr lang="en-IN" b="0" dirty="0">
                <a:solidFill>
                  <a:srgbClr val="FFFFFF"/>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6F7A8FD2-EEBC-4E5F-B125-F651192AE36C}"/>
              </a:ext>
            </a:extLst>
          </p:cNvPr>
          <p:cNvSpPr txBox="1"/>
          <p:nvPr/>
        </p:nvSpPr>
        <p:spPr>
          <a:xfrm>
            <a:off x="6204157" y="323464"/>
            <a:ext cx="3549445" cy="707886"/>
          </a:xfrm>
          <a:prstGeom prst="rect">
            <a:avLst/>
          </a:prstGeom>
          <a:noFill/>
        </p:spPr>
        <p:txBody>
          <a:bodyPr wrap="square" rtlCol="0">
            <a:spAutoFit/>
          </a:bodyPr>
          <a:lstStyle/>
          <a:p>
            <a:r>
              <a:rPr lang="en-US" sz="2000" dirty="0"/>
              <a:t>Data is augmented via this code</a:t>
            </a:r>
          </a:p>
          <a:p>
            <a:endParaRPr lang="en-IN" sz="2000" dirty="0"/>
          </a:p>
        </p:txBody>
      </p:sp>
      <p:sp>
        <p:nvSpPr>
          <p:cNvPr id="6" name="TextBox 5">
            <a:extLst>
              <a:ext uri="{FF2B5EF4-FFF2-40B4-BE49-F238E27FC236}">
                <a16:creationId xmlns:a16="http://schemas.microsoft.com/office/drawing/2014/main" id="{D5E677BC-55A8-4123-BBFE-EE1EF2870483}"/>
              </a:ext>
            </a:extLst>
          </p:cNvPr>
          <p:cNvSpPr txBox="1"/>
          <p:nvPr/>
        </p:nvSpPr>
        <p:spPr>
          <a:xfrm>
            <a:off x="6096000" y="1119632"/>
            <a:ext cx="5801032" cy="175432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IN" b="0" dirty="0">
                <a:solidFill>
                  <a:srgbClr val="7CA668"/>
                </a:solidFill>
                <a:effectLst/>
                <a:latin typeface="Consolas" panose="020B0609020204030204" pitchFamily="49" charset="0"/>
              </a:rPr>
              <a:t>## INDEPENDENT VARIABLES and LABELS ##</a:t>
            </a:r>
            <a:endParaRPr lang="en-IN" b="0" dirty="0">
              <a:solidFill>
                <a:srgbClr val="FFFFFF"/>
              </a:solidFill>
              <a:effectLst/>
              <a:latin typeface="Consolas" panose="020B0609020204030204" pitchFamily="49" charset="0"/>
            </a:endParaRPr>
          </a:p>
          <a:p>
            <a:r>
              <a:rPr lang="en-IN" b="0" dirty="0">
                <a:solidFill>
                  <a:srgbClr val="7CA668"/>
                </a:solidFill>
                <a:effectLst/>
                <a:latin typeface="Consolas" panose="020B0609020204030204" pitchFamily="49" charset="0"/>
              </a:rPr>
              <a:t>######################################</a:t>
            </a:r>
            <a:endParaRPr lang="en-IN" b="0" dirty="0">
              <a:solidFill>
                <a:srgbClr val="FFFFFF"/>
              </a:solidFill>
              <a:effectLst/>
              <a:latin typeface="Consolas" panose="020B0609020204030204" pitchFamily="49" charset="0"/>
            </a:endParaRPr>
          </a:p>
          <a:p>
            <a:r>
              <a:rPr lang="en-IN" b="0" dirty="0" err="1">
                <a:solidFill>
                  <a:srgbClr val="9CDCFE"/>
                </a:solidFill>
                <a:effectLst/>
                <a:latin typeface="Consolas" panose="020B0609020204030204" pitchFamily="49" charset="0"/>
              </a:rPr>
              <a:t>X_train</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y_train</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err="1">
                <a:solidFill>
                  <a:srgbClr val="4EC9B0"/>
                </a:solidFill>
                <a:effectLst/>
                <a:latin typeface="Consolas" panose="020B0609020204030204" pitchFamily="49" charset="0"/>
              </a:rPr>
              <a:t>np</a:t>
            </a:r>
            <a:r>
              <a:rPr lang="en-IN" b="0" dirty="0" err="1">
                <a:solidFill>
                  <a:srgbClr val="FFFFFF"/>
                </a:solidFill>
                <a:effectLst/>
                <a:latin typeface="Consolas" panose="020B0609020204030204" pitchFamily="49" charset="0"/>
              </a:rPr>
              <a:t>.array</a:t>
            </a:r>
            <a:r>
              <a:rPr lang="en-IN" b="0" dirty="0">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augmented_imgs</a:t>
            </a:r>
            <a:r>
              <a:rPr lang="en-IN" b="0" dirty="0">
                <a:solidFill>
                  <a:srgbClr val="FFFFFF"/>
                </a:solidFill>
                <a:effectLst/>
                <a:latin typeface="Consolas" panose="020B0609020204030204" pitchFamily="49" charset="0"/>
              </a:rPr>
              <a:t>), </a:t>
            </a:r>
            <a:r>
              <a:rPr lang="en-IN" b="0" dirty="0" err="1">
                <a:solidFill>
                  <a:srgbClr val="4EC9B0"/>
                </a:solidFill>
                <a:effectLst/>
                <a:latin typeface="Consolas" panose="020B0609020204030204" pitchFamily="49" charset="0"/>
              </a:rPr>
              <a:t>np</a:t>
            </a:r>
            <a:r>
              <a:rPr lang="en-IN" b="0" dirty="0" err="1">
                <a:solidFill>
                  <a:srgbClr val="FFFFFF"/>
                </a:solidFill>
                <a:effectLst/>
                <a:latin typeface="Consolas" panose="020B0609020204030204" pitchFamily="49" charset="0"/>
              </a:rPr>
              <a:t>.array</a:t>
            </a:r>
            <a:r>
              <a:rPr lang="en-IN" b="0" dirty="0">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augmented_sas</a:t>
            </a:r>
            <a:r>
              <a:rPr lang="en-IN" b="0" dirty="0">
                <a:solidFill>
                  <a:srgbClr val="FFFFFF"/>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X_train</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y_train</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err="1">
                <a:solidFill>
                  <a:srgbClr val="4EC9B0"/>
                </a:solidFill>
                <a:effectLst/>
                <a:latin typeface="Consolas" panose="020B0609020204030204" pitchFamily="49" charset="0"/>
              </a:rPr>
              <a:t>np</a:t>
            </a:r>
            <a:r>
              <a:rPr lang="en-IN" b="0" dirty="0" err="1">
                <a:solidFill>
                  <a:srgbClr val="FFFFFF"/>
                </a:solidFill>
                <a:effectLst/>
                <a:latin typeface="Consolas" panose="020B0609020204030204" pitchFamily="49" charset="0"/>
              </a:rPr>
              <a:t>.array</a:t>
            </a:r>
            <a:r>
              <a:rPr lang="en-IN" b="0" dirty="0">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camera_images</a:t>
            </a:r>
            <a:r>
              <a:rPr lang="en-IN" b="0" dirty="0">
                <a:solidFill>
                  <a:srgbClr val="FFFFFF"/>
                </a:solidFill>
                <a:effectLst/>
                <a:latin typeface="Consolas" panose="020B0609020204030204" pitchFamily="49" charset="0"/>
              </a:rPr>
              <a:t>), </a:t>
            </a:r>
            <a:r>
              <a:rPr lang="en-IN" b="0" dirty="0" err="1">
                <a:solidFill>
                  <a:srgbClr val="4EC9B0"/>
                </a:solidFill>
                <a:effectLst/>
                <a:latin typeface="Consolas" panose="020B0609020204030204" pitchFamily="49" charset="0"/>
              </a:rPr>
              <a:t>np</a:t>
            </a:r>
            <a:r>
              <a:rPr lang="en-IN" b="0" dirty="0" err="1">
                <a:solidFill>
                  <a:srgbClr val="FFFFFF"/>
                </a:solidFill>
                <a:effectLst/>
                <a:latin typeface="Consolas" panose="020B0609020204030204" pitchFamily="49" charset="0"/>
              </a:rPr>
              <a:t>.array</a:t>
            </a:r>
            <a:r>
              <a:rPr lang="en-IN" b="0" dirty="0">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steering_angles</a:t>
            </a:r>
            <a:r>
              <a:rPr lang="en-IN" b="0" dirty="0">
                <a:solidFill>
                  <a:srgbClr val="FFFFFF"/>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71061A56-08F5-4B2F-BC7F-B69884CCC022}"/>
              </a:ext>
            </a:extLst>
          </p:cNvPr>
          <p:cNvSpPr txBox="1"/>
          <p:nvPr/>
        </p:nvSpPr>
        <p:spPr>
          <a:xfrm>
            <a:off x="6096000" y="3106880"/>
            <a:ext cx="5801032" cy="175432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b="0" dirty="0">
                <a:solidFill>
                  <a:srgbClr val="7CA668"/>
                </a:solidFill>
                <a:effectLst/>
                <a:latin typeface="Consolas" panose="020B0609020204030204" pitchFamily="49" charset="0"/>
              </a:rPr>
              <a:t>## IMAGE PRE-PROCESSING ##</a:t>
            </a:r>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a:t>
            </a:r>
            <a:endParaRPr lang="en-US" b="0" dirty="0">
              <a:solidFill>
                <a:srgbClr val="FFFFFF"/>
              </a:solidFill>
              <a:effectLst/>
              <a:latin typeface="Consolas" panose="020B0609020204030204" pitchFamily="49" charset="0"/>
            </a:endParaRPr>
          </a:p>
          <a:p>
            <a:r>
              <a:rPr lang="en-US" b="0" dirty="0">
                <a:solidFill>
                  <a:srgbClr val="569CD6"/>
                </a:solidFill>
                <a:effectLst/>
                <a:latin typeface="Consolas" panose="020B0609020204030204" pitchFamily="49" charset="0"/>
              </a:rPr>
              <a:t>def</a:t>
            </a:r>
            <a:r>
              <a:rPr lang="en-US" b="0" dirty="0">
                <a:solidFill>
                  <a:srgbClr val="FFFFFF"/>
                </a:solidFill>
                <a:effectLst/>
                <a:latin typeface="Consolas" panose="020B0609020204030204" pitchFamily="49" charset="0"/>
              </a:rPr>
              <a:t> </a:t>
            </a:r>
            <a:r>
              <a:rPr lang="en-US" b="0" dirty="0">
                <a:solidFill>
                  <a:srgbClr val="DCDCAA"/>
                </a:solidFill>
                <a:effectLst/>
                <a:latin typeface="Consolas" panose="020B0609020204030204" pitchFamily="49" charset="0"/>
              </a:rPr>
              <a:t>preprocess</a:t>
            </a:r>
            <a:r>
              <a:rPr lang="en-US" b="0" dirty="0">
                <a:solidFill>
                  <a:srgbClr val="FFFFFF"/>
                </a:solidFill>
                <a:effectLst/>
                <a:latin typeface="Consolas" panose="020B0609020204030204" pitchFamily="49" charset="0"/>
              </a:rPr>
              <a:t>(</a:t>
            </a:r>
            <a:r>
              <a:rPr lang="en-US" b="0" dirty="0">
                <a:solidFill>
                  <a:srgbClr val="9CDCFE"/>
                </a:solidFill>
                <a:effectLst/>
                <a:latin typeface="Consolas" panose="020B0609020204030204" pitchFamily="49" charset="0"/>
              </a:rPr>
              <a:t>image</a:t>
            </a:r>
            <a:r>
              <a:rPr lang="en-US" b="0" dirty="0">
                <a:solidFill>
                  <a:srgbClr val="FFFFFF"/>
                </a:solidFill>
                <a:effectLst/>
                <a:latin typeface="Consolas" panose="020B0609020204030204" pitchFamily="49" charset="0"/>
              </a:rPr>
              <a:t>):</a:t>
            </a:r>
          </a:p>
          <a:p>
            <a:r>
              <a:rPr lang="en-US" b="0" dirty="0">
                <a:solidFill>
                  <a:srgbClr val="FFFFFF"/>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FFFFFF"/>
                </a:solidFill>
                <a:effectLst/>
                <a:latin typeface="Consolas" panose="020B0609020204030204" pitchFamily="49" charset="0"/>
              </a:rPr>
              <a:t> </a:t>
            </a:r>
            <a:r>
              <a:rPr lang="en-US" b="0" dirty="0" err="1">
                <a:solidFill>
                  <a:srgbClr val="FFFFFF"/>
                </a:solidFill>
                <a:effectLst/>
                <a:latin typeface="Consolas" panose="020B0609020204030204" pitchFamily="49" charset="0"/>
              </a:rPr>
              <a:t>tensorflow</a:t>
            </a:r>
            <a:r>
              <a:rPr lang="en-US" b="0" dirty="0">
                <a:solidFill>
                  <a:srgbClr val="FFFFFF"/>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FFFFFF"/>
                </a:solidFill>
                <a:effectLst/>
                <a:latin typeface="Consolas" panose="020B0609020204030204" pitchFamily="49" charset="0"/>
              </a:rPr>
              <a:t> </a:t>
            </a:r>
            <a:r>
              <a:rPr lang="en-US" b="0" dirty="0" err="1">
                <a:solidFill>
                  <a:srgbClr val="4EC9B0"/>
                </a:solidFill>
                <a:effectLst/>
                <a:latin typeface="Consolas" panose="020B0609020204030204" pitchFamily="49" charset="0"/>
              </a:rPr>
              <a:t>tf</a:t>
            </a:r>
            <a:endParaRPr lang="en-US" b="0" dirty="0">
              <a:solidFill>
                <a:srgbClr val="FFFFFF"/>
              </a:solidFill>
              <a:effectLst/>
              <a:latin typeface="Consolas" panose="020B0609020204030204" pitchFamily="49" charset="0"/>
            </a:endParaRPr>
          </a:p>
          <a:p>
            <a:r>
              <a:rPr lang="en-US" b="0" dirty="0">
                <a:solidFill>
                  <a:srgbClr val="FFFFFF"/>
                </a:solidFill>
                <a:effectLst/>
                <a:latin typeface="Consolas" panose="020B0609020204030204" pitchFamily="49" charset="0"/>
              </a:rPr>
              <a:t>    </a:t>
            </a:r>
            <a:r>
              <a:rPr lang="en-US" b="0" dirty="0">
                <a:solidFill>
                  <a:srgbClr val="7CA668"/>
                </a:solidFill>
                <a:effectLst/>
                <a:latin typeface="Consolas" panose="020B0609020204030204" pitchFamily="49" charset="0"/>
              </a:rPr>
              <a:t>#Resizing the image</a:t>
            </a:r>
            <a:endParaRPr lang="en-US" b="0" dirty="0">
              <a:solidFill>
                <a:srgbClr val="FFFFFF"/>
              </a:solidFill>
              <a:effectLst/>
              <a:latin typeface="Consolas" panose="020B0609020204030204" pitchFamily="49" charset="0"/>
            </a:endParaRPr>
          </a:p>
          <a:p>
            <a:r>
              <a:rPr lang="en-US" b="0" dirty="0">
                <a:solidFill>
                  <a:srgbClr val="FFFFFF"/>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FFFFFF"/>
                </a:solidFill>
                <a:effectLst/>
                <a:latin typeface="Consolas" panose="020B0609020204030204" pitchFamily="49" charset="0"/>
              </a:rPr>
              <a:t> </a:t>
            </a:r>
            <a:r>
              <a:rPr lang="en-US" b="0" dirty="0" err="1">
                <a:solidFill>
                  <a:srgbClr val="4EC9B0"/>
                </a:solidFill>
                <a:effectLst/>
                <a:latin typeface="Consolas" panose="020B0609020204030204" pitchFamily="49" charset="0"/>
              </a:rPr>
              <a:t>tf</a:t>
            </a:r>
            <a:r>
              <a:rPr lang="en-US" b="0" dirty="0" err="1">
                <a:solidFill>
                  <a:srgbClr val="FFFFFF"/>
                </a:solidFill>
                <a:effectLst/>
                <a:latin typeface="Consolas" panose="020B0609020204030204" pitchFamily="49" charset="0"/>
              </a:rPr>
              <a:t>.image.resize</a:t>
            </a:r>
            <a:r>
              <a:rPr lang="en-US" b="0" dirty="0">
                <a:solidFill>
                  <a:srgbClr val="FFFFFF"/>
                </a:solidFill>
                <a:effectLst/>
                <a:latin typeface="Consolas" panose="020B0609020204030204" pitchFamily="49" charset="0"/>
              </a:rPr>
              <a:t>(</a:t>
            </a:r>
            <a:r>
              <a:rPr lang="en-US" b="0" dirty="0">
                <a:solidFill>
                  <a:srgbClr val="9CDCFE"/>
                </a:solidFill>
                <a:effectLst/>
                <a:latin typeface="Consolas" panose="020B0609020204030204" pitchFamily="49" charset="0"/>
              </a:rPr>
              <a:t>image</a:t>
            </a:r>
            <a:r>
              <a:rPr lang="en-US" b="0" dirty="0">
                <a:solidFill>
                  <a:srgbClr val="FFFFFF"/>
                </a:solidFill>
                <a:effectLst/>
                <a:latin typeface="Consolas" panose="020B0609020204030204" pitchFamily="49" charset="0"/>
              </a:rPr>
              <a:t>, (</a:t>
            </a:r>
            <a:r>
              <a:rPr lang="en-US" b="0" dirty="0">
                <a:solidFill>
                  <a:srgbClr val="B5CEA8"/>
                </a:solidFill>
                <a:effectLst/>
                <a:latin typeface="Consolas" panose="020B0609020204030204" pitchFamily="49" charset="0"/>
              </a:rPr>
              <a:t>200</a:t>
            </a:r>
            <a:r>
              <a:rPr lang="en-US" b="0" dirty="0">
                <a:solidFill>
                  <a:srgbClr val="FFFFFF"/>
                </a:solidFill>
                <a:effectLst/>
                <a:latin typeface="Consolas" panose="020B0609020204030204" pitchFamily="49" charset="0"/>
              </a:rPr>
              <a:t>, </a:t>
            </a:r>
            <a:r>
              <a:rPr lang="en-US" b="0" dirty="0">
                <a:solidFill>
                  <a:srgbClr val="B5CEA8"/>
                </a:solidFill>
                <a:effectLst/>
                <a:latin typeface="Consolas" panose="020B0609020204030204" pitchFamily="49" charset="0"/>
              </a:rPr>
              <a:t>66</a:t>
            </a:r>
            <a:r>
              <a:rPr lang="en-US" b="0" dirty="0">
                <a:solidFill>
                  <a:srgbClr val="FFFFFF"/>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28E2B8BA-8FEF-4EF0-BC49-A044AEBEF7BF}"/>
              </a:ext>
            </a:extLst>
          </p:cNvPr>
          <p:cNvSpPr txBox="1"/>
          <p:nvPr/>
        </p:nvSpPr>
        <p:spPr>
          <a:xfrm>
            <a:off x="934064" y="5211097"/>
            <a:ext cx="10648335" cy="677108"/>
          </a:xfrm>
          <a:prstGeom prst="rect">
            <a:avLst/>
          </a:prstGeom>
          <a:noFill/>
        </p:spPr>
        <p:txBody>
          <a:bodyPr wrap="square" rtlCol="0">
            <a:spAutoFit/>
          </a:bodyPr>
          <a:lstStyle/>
          <a:p>
            <a:r>
              <a:rPr lang="en-US" sz="2000" dirty="0"/>
              <a:t>The images which are stored in zip file named Data are being processed using </a:t>
            </a:r>
            <a:r>
              <a:rPr lang="en-US" sz="2000" dirty="0" err="1"/>
              <a:t>tensorflow</a:t>
            </a:r>
            <a:r>
              <a:rPr lang="en-US" sz="2000" dirty="0"/>
              <a:t> GPU</a:t>
            </a:r>
          </a:p>
          <a:p>
            <a:endParaRPr lang="en-IN" dirty="0"/>
          </a:p>
        </p:txBody>
      </p:sp>
    </p:spTree>
    <p:extLst>
      <p:ext uri="{BB962C8B-B14F-4D97-AF65-F5344CB8AC3E}">
        <p14:creationId xmlns:p14="http://schemas.microsoft.com/office/powerpoint/2010/main" val="564035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7035EE-F14F-4906-9757-52836EC328E9}"/>
              </a:ext>
            </a:extLst>
          </p:cNvPr>
          <p:cNvSpPr txBox="1"/>
          <p:nvPr/>
        </p:nvSpPr>
        <p:spPr>
          <a:xfrm>
            <a:off x="521110" y="388313"/>
            <a:ext cx="6096000" cy="59093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b="0" dirty="0">
                <a:solidFill>
                  <a:srgbClr val="7CA668"/>
                </a:solidFill>
                <a:effectLst/>
                <a:latin typeface="Consolas" panose="020B0609020204030204" pitchFamily="49" charset="0"/>
              </a:rPr>
              <a:t>## THE CNN ARCHITECTURE ##</a:t>
            </a:r>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a:t>
            </a:r>
            <a:endParaRPr lang="en-US" b="0" dirty="0">
              <a:solidFill>
                <a:srgbClr val="FFFFFF"/>
              </a:solidFill>
              <a:effectLst/>
              <a:latin typeface="Consolas" panose="020B0609020204030204" pitchFamily="49" charset="0"/>
            </a:endParaRPr>
          </a:p>
          <a:p>
            <a:r>
              <a:rPr lang="en-US" b="0" dirty="0">
                <a:solidFill>
                  <a:srgbClr val="CE9178"/>
                </a:solidFill>
                <a:effectLst/>
                <a:latin typeface="Consolas" panose="020B0609020204030204" pitchFamily="49" charset="0"/>
              </a:rPr>
              <a:t>'''</a:t>
            </a:r>
            <a:endParaRPr lang="en-US" b="0" dirty="0">
              <a:solidFill>
                <a:srgbClr val="FFFFFF"/>
              </a:solidFill>
              <a:effectLst/>
              <a:latin typeface="Consolas" panose="020B0609020204030204" pitchFamily="49" charset="0"/>
            </a:endParaRPr>
          </a:p>
          <a:p>
            <a:r>
              <a:rPr lang="en-US" b="0" dirty="0">
                <a:solidFill>
                  <a:srgbClr val="CE9178"/>
                </a:solidFill>
                <a:effectLst/>
                <a:latin typeface="Consolas" panose="020B0609020204030204" pitchFamily="49" charset="0"/>
              </a:rPr>
              <a:t>The CNN architecture is used from NVIDIA's End to End Learning for Self-Driving Cars paper.</a:t>
            </a:r>
            <a:endParaRPr lang="en-US" b="0" dirty="0">
              <a:solidFill>
                <a:srgbClr val="FFFFFF"/>
              </a:solidFill>
              <a:effectLst/>
              <a:latin typeface="Consolas" panose="020B0609020204030204" pitchFamily="49" charset="0"/>
            </a:endParaRPr>
          </a:p>
          <a:p>
            <a:r>
              <a:rPr lang="en-US" b="0" dirty="0">
                <a:solidFill>
                  <a:srgbClr val="CE9178"/>
                </a:solidFill>
                <a:effectLst/>
                <a:latin typeface="Consolas" panose="020B0609020204030204" pitchFamily="49" charset="0"/>
              </a:rPr>
              <a:t>Reference: https://arxiv.org/pdf/1604.07316v1.pdf</a:t>
            </a:r>
            <a:endParaRPr lang="en-US" b="0" dirty="0">
              <a:solidFill>
                <a:srgbClr val="FFFFFF"/>
              </a:solidFill>
              <a:effectLst/>
              <a:latin typeface="Consolas" panose="020B0609020204030204" pitchFamily="49" charset="0"/>
            </a:endParaRPr>
          </a:p>
          <a:p>
            <a:r>
              <a:rPr lang="en-US" b="0" dirty="0">
                <a:solidFill>
                  <a:srgbClr val="CE9178"/>
                </a:solidFill>
                <a:effectLst/>
                <a:latin typeface="Consolas" panose="020B0609020204030204" pitchFamily="49" charset="0"/>
              </a:rPr>
              <a:t>'''</a:t>
            </a:r>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#Keras Sequential Model</a:t>
            </a:r>
            <a:endParaRPr lang="en-US" b="0" dirty="0">
              <a:solidFill>
                <a:srgbClr val="FFFFFF"/>
              </a:solidFill>
              <a:effectLst/>
              <a:latin typeface="Consolas" panose="020B0609020204030204" pitchFamily="49" charset="0"/>
            </a:endParaRPr>
          </a:p>
          <a:p>
            <a:r>
              <a:rPr lang="en-US" b="0" dirty="0">
                <a:solidFill>
                  <a:srgbClr val="9CDCFE"/>
                </a:solidFill>
                <a:effectLst/>
                <a:latin typeface="Consolas" panose="020B0609020204030204" pitchFamily="49" charset="0"/>
              </a:rPr>
              <a:t>model</a:t>
            </a:r>
            <a:r>
              <a:rPr lang="en-US" b="0" dirty="0">
                <a:solidFill>
                  <a:srgbClr val="FFFFFF"/>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 Sequential()</a:t>
            </a:r>
          </a:p>
          <a:p>
            <a:br>
              <a:rPr lang="en-US" b="0" dirty="0">
                <a:solidFill>
                  <a:srgbClr val="FFFFFF"/>
                </a:solidFill>
                <a:effectLst/>
                <a:latin typeface="Consolas" panose="020B0609020204030204" pitchFamily="49" charset="0"/>
              </a:rPr>
            </a:br>
            <a:r>
              <a:rPr lang="en-US" b="0" dirty="0">
                <a:solidFill>
                  <a:srgbClr val="7CA668"/>
                </a:solidFill>
                <a:effectLst/>
                <a:latin typeface="Consolas" panose="020B0609020204030204" pitchFamily="49" charset="0"/>
              </a:rPr>
              <a:t>#Image cropping to get rid of the irrelevant parts of the image (the hood and the sky)</a:t>
            </a:r>
            <a:endParaRPr lang="en-US" b="0" dirty="0">
              <a:solidFill>
                <a:srgbClr val="FFFFFF"/>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model</a:t>
            </a:r>
            <a:r>
              <a:rPr lang="en-US" b="0" dirty="0" err="1">
                <a:solidFill>
                  <a:srgbClr val="FFFFFF"/>
                </a:solidFill>
                <a:effectLst/>
                <a:latin typeface="Consolas" panose="020B0609020204030204" pitchFamily="49" charset="0"/>
              </a:rPr>
              <a:t>.add</a:t>
            </a:r>
            <a:r>
              <a:rPr lang="en-US" b="0" dirty="0">
                <a:solidFill>
                  <a:srgbClr val="FFFFFF"/>
                </a:solidFill>
                <a:effectLst/>
                <a:latin typeface="Consolas" panose="020B0609020204030204" pitchFamily="49" charset="0"/>
              </a:rPr>
              <a:t>(Cropping2D(</a:t>
            </a:r>
            <a:r>
              <a:rPr lang="en-US" b="0" dirty="0">
                <a:solidFill>
                  <a:srgbClr val="9CDCFE"/>
                </a:solidFill>
                <a:effectLst/>
                <a:latin typeface="Consolas" panose="020B0609020204030204" pitchFamily="49" charset="0"/>
              </a:rPr>
              <a:t>cropping</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a:t>
            </a:r>
            <a:r>
              <a:rPr lang="en-US" b="0" dirty="0">
                <a:solidFill>
                  <a:srgbClr val="B5CEA8"/>
                </a:solidFill>
                <a:effectLst/>
                <a:latin typeface="Consolas" panose="020B0609020204030204" pitchFamily="49" charset="0"/>
              </a:rPr>
              <a:t>50</a:t>
            </a:r>
            <a:r>
              <a:rPr lang="en-US" b="0" dirty="0">
                <a:solidFill>
                  <a:srgbClr val="FFFFFF"/>
                </a:solidFill>
                <a:effectLst/>
                <a:latin typeface="Consolas" panose="020B0609020204030204" pitchFamily="49" charset="0"/>
              </a:rPr>
              <a:t>,</a:t>
            </a:r>
            <a:r>
              <a:rPr lang="en-US" b="0" dirty="0">
                <a:solidFill>
                  <a:srgbClr val="B5CEA8"/>
                </a:solidFill>
                <a:effectLst/>
                <a:latin typeface="Consolas" panose="020B0609020204030204" pitchFamily="49" charset="0"/>
              </a:rPr>
              <a:t>20</a:t>
            </a:r>
            <a:r>
              <a:rPr lang="en-US" b="0" dirty="0">
                <a:solidFill>
                  <a:srgbClr val="FFFFFF"/>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FFFFFF"/>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FFFFFF"/>
                </a:solidFill>
                <a:effectLst/>
                <a:latin typeface="Consolas" panose="020B0609020204030204" pitchFamily="49" charset="0"/>
              </a:rPr>
              <a:t>)), </a:t>
            </a:r>
            <a:r>
              <a:rPr lang="en-US" b="0" dirty="0" err="1">
                <a:solidFill>
                  <a:srgbClr val="9CDCFE"/>
                </a:solidFill>
                <a:effectLst/>
                <a:latin typeface="Consolas" panose="020B0609020204030204" pitchFamily="49" charset="0"/>
              </a:rPr>
              <a:t>input_shape</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a:t>
            </a:r>
            <a:r>
              <a:rPr lang="en-US" b="0" dirty="0">
                <a:solidFill>
                  <a:srgbClr val="B5CEA8"/>
                </a:solidFill>
                <a:effectLst/>
                <a:latin typeface="Consolas" panose="020B0609020204030204" pitchFamily="49" charset="0"/>
              </a:rPr>
              <a:t>160</a:t>
            </a:r>
            <a:r>
              <a:rPr lang="en-US" b="0" dirty="0">
                <a:solidFill>
                  <a:srgbClr val="FFFFFF"/>
                </a:solidFill>
                <a:effectLst/>
                <a:latin typeface="Consolas" panose="020B0609020204030204" pitchFamily="49" charset="0"/>
              </a:rPr>
              <a:t>,</a:t>
            </a:r>
            <a:r>
              <a:rPr lang="en-US" b="0" dirty="0">
                <a:solidFill>
                  <a:srgbClr val="B5CEA8"/>
                </a:solidFill>
                <a:effectLst/>
                <a:latin typeface="Consolas" panose="020B0609020204030204" pitchFamily="49" charset="0"/>
              </a:rPr>
              <a:t>320</a:t>
            </a:r>
            <a:r>
              <a:rPr lang="en-US" b="0" dirty="0">
                <a:solidFill>
                  <a:srgbClr val="FFFFFF"/>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FFFFFF"/>
                </a:solidFill>
                <a:effectLst/>
                <a:latin typeface="Consolas" panose="020B0609020204030204" pitchFamily="49" charset="0"/>
              </a:rPr>
              <a:t>)))</a:t>
            </a:r>
          </a:p>
          <a:p>
            <a:br>
              <a:rPr lang="en-US" b="0" dirty="0">
                <a:solidFill>
                  <a:srgbClr val="FFFFFF"/>
                </a:solidFill>
                <a:effectLst/>
                <a:latin typeface="Consolas" panose="020B0609020204030204" pitchFamily="49" charset="0"/>
              </a:rPr>
            </a:br>
            <a:r>
              <a:rPr lang="en-US" b="0" dirty="0">
                <a:solidFill>
                  <a:srgbClr val="7CA668"/>
                </a:solidFill>
                <a:effectLst/>
                <a:latin typeface="Consolas" panose="020B0609020204030204" pitchFamily="49" charset="0"/>
              </a:rPr>
              <a:t>#Pre-Processing the image</a:t>
            </a:r>
            <a:endParaRPr lang="en-US" b="0" dirty="0">
              <a:solidFill>
                <a:srgbClr val="FFFFFF"/>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model</a:t>
            </a:r>
            <a:r>
              <a:rPr lang="en-US" b="0" dirty="0" err="1">
                <a:solidFill>
                  <a:srgbClr val="FFFFFF"/>
                </a:solidFill>
                <a:effectLst/>
                <a:latin typeface="Consolas" panose="020B0609020204030204" pitchFamily="49" charset="0"/>
              </a:rPr>
              <a:t>.add</a:t>
            </a:r>
            <a:r>
              <a:rPr lang="en-US" b="0" dirty="0">
                <a:solidFill>
                  <a:srgbClr val="FFFFFF"/>
                </a:solidFill>
                <a:effectLst/>
                <a:latin typeface="Consolas" panose="020B0609020204030204" pitchFamily="49" charset="0"/>
              </a:rPr>
              <a:t>(Lambda(</a:t>
            </a:r>
            <a:r>
              <a:rPr lang="en-US" b="0" dirty="0">
                <a:solidFill>
                  <a:srgbClr val="DCDCAA"/>
                </a:solidFill>
                <a:effectLst/>
                <a:latin typeface="Consolas" panose="020B0609020204030204" pitchFamily="49" charset="0"/>
              </a:rPr>
              <a:t>preprocess</a:t>
            </a:r>
            <a:r>
              <a:rPr lang="en-US" b="0" dirty="0">
                <a:solidFill>
                  <a:srgbClr val="FFFFFF"/>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model</a:t>
            </a:r>
            <a:r>
              <a:rPr lang="en-US" b="0" dirty="0" err="1">
                <a:solidFill>
                  <a:srgbClr val="FFFFFF"/>
                </a:solidFill>
                <a:effectLst/>
                <a:latin typeface="Consolas" panose="020B0609020204030204" pitchFamily="49" charset="0"/>
              </a:rPr>
              <a:t>.add</a:t>
            </a:r>
            <a:r>
              <a:rPr lang="en-US" b="0" dirty="0">
                <a:solidFill>
                  <a:srgbClr val="FFFFFF"/>
                </a:solidFill>
                <a:effectLst/>
                <a:latin typeface="Consolas" panose="020B0609020204030204" pitchFamily="49" charset="0"/>
              </a:rPr>
              <a:t>(Lambda(</a:t>
            </a:r>
            <a:r>
              <a:rPr lang="en-US" b="0" dirty="0">
                <a:solidFill>
                  <a:srgbClr val="569CD6"/>
                </a:solidFill>
                <a:effectLst/>
                <a:latin typeface="Consolas" panose="020B0609020204030204" pitchFamily="49" charset="0"/>
              </a:rPr>
              <a:t>lambda</a:t>
            </a:r>
            <a:r>
              <a:rPr lang="en-US" b="0" dirty="0">
                <a:solidFill>
                  <a:srgbClr val="FFFFFF"/>
                </a:solidFill>
                <a:effectLst/>
                <a:latin typeface="Consolas" panose="020B0609020204030204" pitchFamily="49" charset="0"/>
              </a:rPr>
              <a:t> </a:t>
            </a:r>
            <a:r>
              <a:rPr lang="en-US" b="0" dirty="0">
                <a:solidFill>
                  <a:srgbClr val="9CDCFE"/>
                </a:solidFill>
                <a:effectLst/>
                <a:latin typeface="Consolas" panose="020B0609020204030204" pitchFamily="49" charset="0"/>
              </a:rPr>
              <a:t>x</a:t>
            </a:r>
            <a:r>
              <a:rPr lang="en-US" b="0" dirty="0">
                <a:solidFill>
                  <a:srgbClr val="FFFFFF"/>
                </a:solidFill>
                <a:effectLst/>
                <a:latin typeface="Consolas" panose="020B0609020204030204" pitchFamily="49" charset="0"/>
              </a:rPr>
              <a:t>: (</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 </a:t>
            </a:r>
            <a:r>
              <a:rPr lang="en-US" b="0" dirty="0">
                <a:solidFill>
                  <a:srgbClr val="B5CEA8"/>
                </a:solidFill>
                <a:effectLst/>
                <a:latin typeface="Consolas" panose="020B0609020204030204" pitchFamily="49" charset="0"/>
              </a:rPr>
              <a:t>127.0</a:t>
            </a:r>
            <a:r>
              <a:rPr lang="en-US" b="0" dirty="0">
                <a:solidFill>
                  <a:srgbClr val="FFFFFF"/>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FFFFFF"/>
                </a:solidFill>
                <a:effectLst/>
                <a:latin typeface="Consolas" panose="020B0609020204030204" pitchFamily="49" charset="0"/>
              </a:rPr>
              <a:t>)))</a:t>
            </a:r>
          </a:p>
          <a:p>
            <a:br>
              <a:rPr lang="en-US" b="0" dirty="0">
                <a:solidFill>
                  <a:srgbClr val="FFFFFF"/>
                </a:solidFill>
                <a:effectLst/>
                <a:latin typeface="Consolas" panose="020B0609020204030204" pitchFamily="49" charset="0"/>
              </a:rPr>
            </a:br>
            <a:endParaRPr lang="en-US" b="0" dirty="0">
              <a:solidFill>
                <a:srgbClr val="FFFFFF"/>
              </a:solidFill>
              <a:effectLst/>
              <a:latin typeface="Consolas" panose="020B0609020204030204" pitchFamily="49" charset="0"/>
            </a:endParaRPr>
          </a:p>
        </p:txBody>
      </p:sp>
      <p:sp>
        <p:nvSpPr>
          <p:cNvPr id="5" name="TextBox 4">
            <a:extLst>
              <a:ext uri="{FF2B5EF4-FFF2-40B4-BE49-F238E27FC236}">
                <a16:creationId xmlns:a16="http://schemas.microsoft.com/office/drawing/2014/main" id="{43B2E709-89A5-42D9-9192-0C5B105297E4}"/>
              </a:ext>
            </a:extLst>
          </p:cNvPr>
          <p:cNvSpPr txBox="1"/>
          <p:nvPr/>
        </p:nvSpPr>
        <p:spPr>
          <a:xfrm>
            <a:off x="6695768" y="1631759"/>
            <a:ext cx="5338916" cy="2814617"/>
          </a:xfrm>
          <a:prstGeom prst="rect">
            <a:avLst/>
          </a:prstGeom>
          <a:noFill/>
        </p:spPr>
        <p:txBody>
          <a:bodyPr wrap="square">
            <a:spAutoFit/>
          </a:bodyPr>
          <a:lstStyle/>
          <a:p>
            <a:pPr algn="just">
              <a:lnSpc>
                <a:spcPct val="150000"/>
              </a:lnSpc>
            </a:pPr>
            <a:r>
              <a:rPr lang="en-US" sz="2000" dirty="0"/>
              <a:t>We train the weights of our network to minimize the mean squared error between the steering command output by the network and the command of either the human driver, or the adjusted steering command for off-center and rotated images</a:t>
            </a:r>
            <a:endParaRPr lang="en-IN" sz="2000" dirty="0"/>
          </a:p>
        </p:txBody>
      </p:sp>
    </p:spTree>
    <p:extLst>
      <p:ext uri="{BB962C8B-B14F-4D97-AF65-F5344CB8AC3E}">
        <p14:creationId xmlns:p14="http://schemas.microsoft.com/office/powerpoint/2010/main" val="1473559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6F8D63-6AEC-4CA8-8CFA-545193734183}"/>
              </a:ext>
            </a:extLst>
          </p:cNvPr>
          <p:cNvSpPr txBox="1"/>
          <p:nvPr/>
        </p:nvSpPr>
        <p:spPr>
          <a:xfrm>
            <a:off x="560439" y="331862"/>
            <a:ext cx="6096000" cy="507831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IN" b="0" dirty="0">
                <a:solidFill>
                  <a:srgbClr val="7CA668"/>
                </a:solidFill>
                <a:effectLst/>
                <a:latin typeface="Consolas" panose="020B0609020204030204" pitchFamily="49" charset="0"/>
              </a:rPr>
              <a:t>#The layers</a:t>
            </a:r>
            <a:endParaRPr lang="en-IN" b="0" dirty="0">
              <a:solidFill>
                <a:srgbClr val="FFFFFF"/>
              </a:solidFill>
              <a:effectLst/>
              <a:latin typeface="Consolas" panose="020B0609020204030204" pitchFamily="49" charset="0"/>
            </a:endParaRPr>
          </a:p>
          <a:p>
            <a:r>
              <a:rPr lang="en-IN" b="0" dirty="0" err="1">
                <a:solidFill>
                  <a:srgbClr val="9CDCFE"/>
                </a:solidFill>
                <a:effectLst/>
                <a:latin typeface="Consolas" panose="020B0609020204030204" pitchFamily="49" charset="0"/>
              </a:rPr>
              <a:t>model</a:t>
            </a:r>
            <a:r>
              <a:rPr lang="en-IN" b="0" dirty="0" err="1">
                <a:solidFill>
                  <a:srgbClr val="FFFFFF"/>
                </a:solidFill>
                <a:effectLst/>
                <a:latin typeface="Consolas" panose="020B0609020204030204" pitchFamily="49" charset="0"/>
              </a:rPr>
              <a:t>.add</a:t>
            </a:r>
            <a:r>
              <a:rPr lang="en-IN" b="0" dirty="0">
                <a:solidFill>
                  <a:srgbClr val="FFFFFF"/>
                </a:solidFill>
                <a:effectLst/>
                <a:latin typeface="Consolas" panose="020B0609020204030204" pitchFamily="49" charset="0"/>
              </a:rPr>
              <a:t>(Conv2D(</a:t>
            </a:r>
            <a:r>
              <a:rPr lang="en-IN" b="0" dirty="0">
                <a:solidFill>
                  <a:srgbClr val="9CDCFE"/>
                </a:solidFill>
                <a:effectLst/>
                <a:latin typeface="Consolas" panose="020B0609020204030204" pitchFamily="49" charset="0"/>
              </a:rPr>
              <a:t>filters</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24</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kernel_size</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a:t>
            </a:r>
            <a:r>
              <a:rPr lang="en-IN" b="0" dirty="0">
                <a:solidFill>
                  <a:srgbClr val="B5CEA8"/>
                </a:solidFill>
                <a:effectLst/>
                <a:latin typeface="Consolas" panose="020B0609020204030204" pitchFamily="49" charset="0"/>
              </a:rPr>
              <a:t>5</a:t>
            </a:r>
            <a:r>
              <a:rPr lang="en-IN" b="0" dirty="0">
                <a:solidFill>
                  <a:srgbClr val="FFFFFF"/>
                </a:solidFill>
                <a:effectLst/>
                <a:latin typeface="Consolas" panose="020B0609020204030204" pitchFamily="49" charset="0"/>
              </a:rPr>
              <a:t>, </a:t>
            </a:r>
            <a:r>
              <a:rPr lang="en-IN" b="0" dirty="0">
                <a:solidFill>
                  <a:srgbClr val="B5CEA8"/>
                </a:solidFill>
                <a:effectLst/>
                <a:latin typeface="Consolas" panose="020B0609020204030204" pitchFamily="49" charset="0"/>
              </a:rPr>
              <a:t>5</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strides</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a:t>
            </a:r>
            <a:r>
              <a:rPr lang="en-IN" b="0" dirty="0">
                <a:solidFill>
                  <a:srgbClr val="B5CEA8"/>
                </a:solidFill>
                <a:effectLst/>
                <a:latin typeface="Consolas" panose="020B0609020204030204" pitchFamily="49" charset="0"/>
              </a:rPr>
              <a:t>2</a:t>
            </a:r>
            <a:r>
              <a:rPr lang="en-IN" b="0" dirty="0">
                <a:solidFill>
                  <a:srgbClr val="FFFFFF"/>
                </a:solidFill>
                <a:effectLst/>
                <a:latin typeface="Consolas" panose="020B0609020204030204" pitchFamily="49" charset="0"/>
              </a:rPr>
              <a:t>, </a:t>
            </a:r>
            <a:r>
              <a:rPr lang="en-IN" b="0" dirty="0">
                <a:solidFill>
                  <a:srgbClr val="B5CEA8"/>
                </a:solidFill>
                <a:effectLst/>
                <a:latin typeface="Consolas" panose="020B0609020204030204" pitchFamily="49" charset="0"/>
              </a:rPr>
              <a:t>2</a:t>
            </a:r>
            <a:r>
              <a:rPr lang="en-IN" b="0" dirty="0">
                <a:solidFill>
                  <a:srgbClr val="FFFFFF"/>
                </a:solidFill>
                <a:effectLst/>
                <a:latin typeface="Consolas" panose="020B0609020204030204" pitchFamily="49" charset="0"/>
              </a:rPr>
              <a:t>),</a:t>
            </a:r>
            <a:r>
              <a:rPr lang="en-IN" b="0" dirty="0">
                <a:solidFill>
                  <a:srgbClr val="9CDCFE"/>
                </a:solidFill>
                <a:effectLst/>
                <a:latin typeface="Consolas" panose="020B0609020204030204" pitchFamily="49" charset="0"/>
              </a:rPr>
              <a:t>activation</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relu</a:t>
            </a:r>
            <a:r>
              <a:rPr lang="en-IN" b="0" dirty="0">
                <a:solidFill>
                  <a:srgbClr val="CE9178"/>
                </a:solidFill>
                <a:effectLst/>
                <a:latin typeface="Consolas" panose="020B0609020204030204" pitchFamily="49" charset="0"/>
              </a:rPr>
              <a:t>'</a:t>
            </a:r>
            <a:r>
              <a:rPr lang="en-IN" b="0" dirty="0">
                <a:solidFill>
                  <a:srgbClr val="FFFFFF"/>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model</a:t>
            </a:r>
            <a:r>
              <a:rPr lang="en-IN" b="0" dirty="0" err="1">
                <a:solidFill>
                  <a:srgbClr val="FFFFFF"/>
                </a:solidFill>
                <a:effectLst/>
                <a:latin typeface="Consolas" panose="020B0609020204030204" pitchFamily="49" charset="0"/>
              </a:rPr>
              <a:t>.add</a:t>
            </a:r>
            <a:r>
              <a:rPr lang="en-IN" b="0" dirty="0">
                <a:solidFill>
                  <a:srgbClr val="FFFFFF"/>
                </a:solidFill>
                <a:effectLst/>
                <a:latin typeface="Consolas" panose="020B0609020204030204" pitchFamily="49" charset="0"/>
              </a:rPr>
              <a:t>(Conv2D(</a:t>
            </a:r>
            <a:r>
              <a:rPr lang="en-IN" b="0" dirty="0">
                <a:solidFill>
                  <a:srgbClr val="9CDCFE"/>
                </a:solidFill>
                <a:effectLst/>
                <a:latin typeface="Consolas" panose="020B0609020204030204" pitchFamily="49" charset="0"/>
              </a:rPr>
              <a:t>filters</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36</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kernel_size</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a:t>
            </a:r>
            <a:r>
              <a:rPr lang="en-IN" b="0" dirty="0">
                <a:solidFill>
                  <a:srgbClr val="B5CEA8"/>
                </a:solidFill>
                <a:effectLst/>
                <a:latin typeface="Consolas" panose="020B0609020204030204" pitchFamily="49" charset="0"/>
              </a:rPr>
              <a:t>5</a:t>
            </a:r>
            <a:r>
              <a:rPr lang="en-IN" b="0" dirty="0">
                <a:solidFill>
                  <a:srgbClr val="FFFFFF"/>
                </a:solidFill>
                <a:effectLst/>
                <a:latin typeface="Consolas" panose="020B0609020204030204" pitchFamily="49" charset="0"/>
              </a:rPr>
              <a:t>, </a:t>
            </a:r>
            <a:r>
              <a:rPr lang="en-IN" b="0" dirty="0">
                <a:solidFill>
                  <a:srgbClr val="B5CEA8"/>
                </a:solidFill>
                <a:effectLst/>
                <a:latin typeface="Consolas" panose="020B0609020204030204" pitchFamily="49" charset="0"/>
              </a:rPr>
              <a:t>5</a:t>
            </a:r>
            <a:r>
              <a:rPr lang="en-IN" b="0" dirty="0">
                <a:solidFill>
                  <a:srgbClr val="FFFFFF"/>
                </a:solidFill>
                <a:effectLst/>
                <a:latin typeface="Consolas" panose="020B0609020204030204" pitchFamily="49" charset="0"/>
              </a:rPr>
              <a:t>),</a:t>
            </a:r>
            <a:r>
              <a:rPr lang="en-IN" b="0" dirty="0">
                <a:solidFill>
                  <a:srgbClr val="9CDCFE"/>
                </a:solidFill>
                <a:effectLst/>
                <a:latin typeface="Consolas" panose="020B0609020204030204" pitchFamily="49" charset="0"/>
              </a:rPr>
              <a:t>strides</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a:t>
            </a:r>
            <a:r>
              <a:rPr lang="en-IN" b="0" dirty="0">
                <a:solidFill>
                  <a:srgbClr val="B5CEA8"/>
                </a:solidFill>
                <a:effectLst/>
                <a:latin typeface="Consolas" panose="020B0609020204030204" pitchFamily="49" charset="0"/>
              </a:rPr>
              <a:t>2</a:t>
            </a:r>
            <a:r>
              <a:rPr lang="en-IN" b="0" dirty="0">
                <a:solidFill>
                  <a:srgbClr val="FFFFFF"/>
                </a:solidFill>
                <a:effectLst/>
                <a:latin typeface="Consolas" panose="020B0609020204030204" pitchFamily="49" charset="0"/>
              </a:rPr>
              <a:t>, </a:t>
            </a:r>
            <a:r>
              <a:rPr lang="en-IN" b="0" dirty="0">
                <a:solidFill>
                  <a:srgbClr val="B5CEA8"/>
                </a:solidFill>
                <a:effectLst/>
                <a:latin typeface="Consolas" panose="020B0609020204030204" pitchFamily="49" charset="0"/>
              </a:rPr>
              <a:t>2</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activation</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relu</a:t>
            </a:r>
            <a:r>
              <a:rPr lang="en-IN" b="0" dirty="0">
                <a:solidFill>
                  <a:srgbClr val="CE9178"/>
                </a:solidFill>
                <a:effectLst/>
                <a:latin typeface="Consolas" panose="020B0609020204030204" pitchFamily="49" charset="0"/>
              </a:rPr>
              <a:t>'</a:t>
            </a:r>
            <a:r>
              <a:rPr lang="en-IN" b="0" dirty="0">
                <a:solidFill>
                  <a:srgbClr val="FFFFFF"/>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model</a:t>
            </a:r>
            <a:r>
              <a:rPr lang="en-IN" b="0" dirty="0" err="1">
                <a:solidFill>
                  <a:srgbClr val="FFFFFF"/>
                </a:solidFill>
                <a:effectLst/>
                <a:latin typeface="Consolas" panose="020B0609020204030204" pitchFamily="49" charset="0"/>
              </a:rPr>
              <a:t>.add</a:t>
            </a:r>
            <a:r>
              <a:rPr lang="en-IN" b="0" dirty="0">
                <a:solidFill>
                  <a:srgbClr val="FFFFFF"/>
                </a:solidFill>
                <a:effectLst/>
                <a:latin typeface="Consolas" panose="020B0609020204030204" pitchFamily="49" charset="0"/>
              </a:rPr>
              <a:t>(Conv2D(</a:t>
            </a:r>
            <a:r>
              <a:rPr lang="en-IN" b="0" dirty="0">
                <a:solidFill>
                  <a:srgbClr val="9CDCFE"/>
                </a:solidFill>
                <a:effectLst/>
                <a:latin typeface="Consolas" panose="020B0609020204030204" pitchFamily="49" charset="0"/>
              </a:rPr>
              <a:t>filters</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48</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kernel_size</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a:t>
            </a:r>
            <a:r>
              <a:rPr lang="en-IN" b="0" dirty="0">
                <a:solidFill>
                  <a:srgbClr val="B5CEA8"/>
                </a:solidFill>
                <a:effectLst/>
                <a:latin typeface="Consolas" panose="020B0609020204030204" pitchFamily="49" charset="0"/>
              </a:rPr>
              <a:t>5</a:t>
            </a:r>
            <a:r>
              <a:rPr lang="en-IN" b="0" dirty="0">
                <a:solidFill>
                  <a:srgbClr val="FFFFFF"/>
                </a:solidFill>
                <a:effectLst/>
                <a:latin typeface="Consolas" panose="020B0609020204030204" pitchFamily="49" charset="0"/>
              </a:rPr>
              <a:t>, </a:t>
            </a:r>
            <a:r>
              <a:rPr lang="en-IN" b="0" dirty="0">
                <a:solidFill>
                  <a:srgbClr val="B5CEA8"/>
                </a:solidFill>
                <a:effectLst/>
                <a:latin typeface="Consolas" panose="020B0609020204030204" pitchFamily="49" charset="0"/>
              </a:rPr>
              <a:t>5</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strides</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a:t>
            </a:r>
            <a:r>
              <a:rPr lang="en-IN" b="0" dirty="0">
                <a:solidFill>
                  <a:srgbClr val="B5CEA8"/>
                </a:solidFill>
                <a:effectLst/>
                <a:latin typeface="Consolas" panose="020B0609020204030204" pitchFamily="49" charset="0"/>
              </a:rPr>
              <a:t>2</a:t>
            </a:r>
            <a:r>
              <a:rPr lang="en-IN" b="0" dirty="0">
                <a:solidFill>
                  <a:srgbClr val="FFFFFF"/>
                </a:solidFill>
                <a:effectLst/>
                <a:latin typeface="Consolas" panose="020B0609020204030204" pitchFamily="49" charset="0"/>
              </a:rPr>
              <a:t>, </a:t>
            </a:r>
            <a:r>
              <a:rPr lang="en-IN" b="0" dirty="0">
                <a:solidFill>
                  <a:srgbClr val="B5CEA8"/>
                </a:solidFill>
                <a:effectLst/>
                <a:latin typeface="Consolas" panose="020B0609020204030204" pitchFamily="49" charset="0"/>
              </a:rPr>
              <a:t>2</a:t>
            </a:r>
            <a:r>
              <a:rPr lang="en-IN" b="0" dirty="0">
                <a:solidFill>
                  <a:srgbClr val="FFFFFF"/>
                </a:solidFill>
                <a:effectLst/>
                <a:latin typeface="Consolas" panose="020B0609020204030204" pitchFamily="49" charset="0"/>
              </a:rPr>
              <a:t>),</a:t>
            </a:r>
            <a:r>
              <a:rPr lang="en-IN" b="0" dirty="0">
                <a:solidFill>
                  <a:srgbClr val="9CDCFE"/>
                </a:solidFill>
                <a:effectLst/>
                <a:latin typeface="Consolas" panose="020B0609020204030204" pitchFamily="49" charset="0"/>
              </a:rPr>
              <a:t>activation</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relu</a:t>
            </a:r>
            <a:r>
              <a:rPr lang="en-IN" b="0" dirty="0">
                <a:solidFill>
                  <a:srgbClr val="CE9178"/>
                </a:solidFill>
                <a:effectLst/>
                <a:latin typeface="Consolas" panose="020B0609020204030204" pitchFamily="49" charset="0"/>
              </a:rPr>
              <a:t>'</a:t>
            </a:r>
            <a:r>
              <a:rPr lang="en-IN" b="0" dirty="0">
                <a:solidFill>
                  <a:srgbClr val="FFFFFF"/>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model</a:t>
            </a:r>
            <a:r>
              <a:rPr lang="en-IN" b="0" dirty="0" err="1">
                <a:solidFill>
                  <a:srgbClr val="FFFFFF"/>
                </a:solidFill>
                <a:effectLst/>
                <a:latin typeface="Consolas" panose="020B0609020204030204" pitchFamily="49" charset="0"/>
              </a:rPr>
              <a:t>.add</a:t>
            </a:r>
            <a:r>
              <a:rPr lang="en-IN" b="0" dirty="0">
                <a:solidFill>
                  <a:srgbClr val="FFFFFF"/>
                </a:solidFill>
                <a:effectLst/>
                <a:latin typeface="Consolas" panose="020B0609020204030204" pitchFamily="49" charset="0"/>
              </a:rPr>
              <a:t>(Conv2D(</a:t>
            </a:r>
            <a:r>
              <a:rPr lang="en-IN" b="0" dirty="0">
                <a:solidFill>
                  <a:srgbClr val="9CDCFE"/>
                </a:solidFill>
                <a:effectLst/>
                <a:latin typeface="Consolas" panose="020B0609020204030204" pitchFamily="49" charset="0"/>
              </a:rPr>
              <a:t>filters</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64</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kernel_size</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a:t>
            </a:r>
            <a:r>
              <a:rPr lang="en-IN" b="0" dirty="0">
                <a:solidFill>
                  <a:srgbClr val="B5CEA8"/>
                </a:solidFill>
                <a:effectLst/>
                <a:latin typeface="Consolas" panose="020B0609020204030204" pitchFamily="49" charset="0"/>
              </a:rPr>
              <a:t>3</a:t>
            </a:r>
            <a:r>
              <a:rPr lang="en-IN" b="0" dirty="0">
                <a:solidFill>
                  <a:srgbClr val="FFFFFF"/>
                </a:solidFill>
                <a:effectLst/>
                <a:latin typeface="Consolas" panose="020B0609020204030204" pitchFamily="49" charset="0"/>
              </a:rPr>
              <a:t>, </a:t>
            </a:r>
            <a:r>
              <a:rPr lang="en-IN" b="0" dirty="0">
                <a:solidFill>
                  <a:srgbClr val="B5CEA8"/>
                </a:solidFill>
                <a:effectLst/>
                <a:latin typeface="Consolas" panose="020B0609020204030204" pitchFamily="49" charset="0"/>
              </a:rPr>
              <a:t>3</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activation</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relu</a:t>
            </a:r>
            <a:r>
              <a:rPr lang="en-IN" b="0" dirty="0">
                <a:solidFill>
                  <a:srgbClr val="CE9178"/>
                </a:solidFill>
                <a:effectLst/>
                <a:latin typeface="Consolas" panose="020B0609020204030204" pitchFamily="49" charset="0"/>
              </a:rPr>
              <a:t>'</a:t>
            </a:r>
            <a:r>
              <a:rPr lang="en-IN" b="0" dirty="0">
                <a:solidFill>
                  <a:srgbClr val="FFFFFF"/>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model</a:t>
            </a:r>
            <a:r>
              <a:rPr lang="en-IN" b="0" dirty="0" err="1">
                <a:solidFill>
                  <a:srgbClr val="FFFFFF"/>
                </a:solidFill>
                <a:effectLst/>
                <a:latin typeface="Consolas" panose="020B0609020204030204" pitchFamily="49" charset="0"/>
              </a:rPr>
              <a:t>.add</a:t>
            </a:r>
            <a:r>
              <a:rPr lang="en-IN" b="0" dirty="0">
                <a:solidFill>
                  <a:srgbClr val="FFFFFF"/>
                </a:solidFill>
                <a:effectLst/>
                <a:latin typeface="Consolas" panose="020B0609020204030204" pitchFamily="49" charset="0"/>
              </a:rPr>
              <a:t>(Conv2D(</a:t>
            </a:r>
            <a:r>
              <a:rPr lang="en-IN" b="0" dirty="0">
                <a:solidFill>
                  <a:srgbClr val="9CDCFE"/>
                </a:solidFill>
                <a:effectLst/>
                <a:latin typeface="Consolas" panose="020B0609020204030204" pitchFamily="49" charset="0"/>
              </a:rPr>
              <a:t>filters</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64</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kernel_size</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a:t>
            </a:r>
            <a:r>
              <a:rPr lang="en-IN" b="0" dirty="0">
                <a:solidFill>
                  <a:srgbClr val="B5CEA8"/>
                </a:solidFill>
                <a:effectLst/>
                <a:latin typeface="Consolas" panose="020B0609020204030204" pitchFamily="49" charset="0"/>
              </a:rPr>
              <a:t>3</a:t>
            </a:r>
            <a:r>
              <a:rPr lang="en-IN" b="0" dirty="0">
                <a:solidFill>
                  <a:srgbClr val="FFFFFF"/>
                </a:solidFill>
                <a:effectLst/>
                <a:latin typeface="Consolas" panose="020B0609020204030204" pitchFamily="49" charset="0"/>
              </a:rPr>
              <a:t>, </a:t>
            </a:r>
            <a:r>
              <a:rPr lang="en-IN" b="0" dirty="0">
                <a:solidFill>
                  <a:srgbClr val="B5CEA8"/>
                </a:solidFill>
                <a:effectLst/>
                <a:latin typeface="Consolas" panose="020B0609020204030204" pitchFamily="49" charset="0"/>
              </a:rPr>
              <a:t>3</a:t>
            </a:r>
            <a:r>
              <a:rPr lang="en-IN" b="0" dirty="0">
                <a:solidFill>
                  <a:srgbClr val="FFFFFF"/>
                </a:solidFill>
                <a:effectLst/>
                <a:latin typeface="Consolas" panose="020B0609020204030204" pitchFamily="49" charset="0"/>
              </a:rPr>
              <a:t>),</a:t>
            </a:r>
            <a:r>
              <a:rPr lang="en-IN" b="0" dirty="0">
                <a:solidFill>
                  <a:srgbClr val="9CDCFE"/>
                </a:solidFill>
                <a:effectLst/>
                <a:latin typeface="Consolas" panose="020B0609020204030204" pitchFamily="49" charset="0"/>
              </a:rPr>
              <a:t>activation</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relu</a:t>
            </a:r>
            <a:r>
              <a:rPr lang="en-IN" b="0" dirty="0">
                <a:solidFill>
                  <a:srgbClr val="CE9178"/>
                </a:solidFill>
                <a:effectLst/>
                <a:latin typeface="Consolas" panose="020B0609020204030204" pitchFamily="49" charset="0"/>
              </a:rPr>
              <a:t>'</a:t>
            </a:r>
            <a:r>
              <a:rPr lang="en-IN" b="0" dirty="0">
                <a:solidFill>
                  <a:srgbClr val="FFFFFF"/>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model</a:t>
            </a:r>
            <a:r>
              <a:rPr lang="en-IN" b="0" dirty="0" err="1">
                <a:solidFill>
                  <a:srgbClr val="FFFFFF"/>
                </a:solidFill>
                <a:effectLst/>
                <a:latin typeface="Consolas" panose="020B0609020204030204" pitchFamily="49" charset="0"/>
              </a:rPr>
              <a:t>.add</a:t>
            </a:r>
            <a:r>
              <a:rPr lang="en-IN" b="0" dirty="0">
                <a:solidFill>
                  <a:srgbClr val="FFFFFF"/>
                </a:solidFill>
                <a:effectLst/>
                <a:latin typeface="Consolas" panose="020B0609020204030204" pitchFamily="49" charset="0"/>
              </a:rPr>
              <a:t>(Dropout(</a:t>
            </a:r>
            <a:r>
              <a:rPr lang="en-IN" b="0" dirty="0">
                <a:solidFill>
                  <a:srgbClr val="B5CEA8"/>
                </a:solidFill>
                <a:effectLst/>
                <a:latin typeface="Consolas" panose="020B0609020204030204" pitchFamily="49" charset="0"/>
              </a:rPr>
              <a:t>0.5</a:t>
            </a:r>
            <a:r>
              <a:rPr lang="en-IN" b="0" dirty="0">
                <a:solidFill>
                  <a:srgbClr val="FFFFFF"/>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model</a:t>
            </a:r>
            <a:r>
              <a:rPr lang="en-IN" b="0" dirty="0" err="1">
                <a:solidFill>
                  <a:srgbClr val="FFFFFF"/>
                </a:solidFill>
                <a:effectLst/>
                <a:latin typeface="Consolas" panose="020B0609020204030204" pitchFamily="49" charset="0"/>
              </a:rPr>
              <a:t>.add</a:t>
            </a:r>
            <a:r>
              <a:rPr lang="en-IN" b="0" dirty="0">
                <a:solidFill>
                  <a:srgbClr val="FFFFFF"/>
                </a:solidFill>
                <a:effectLst/>
                <a:latin typeface="Consolas" panose="020B0609020204030204" pitchFamily="49" charset="0"/>
              </a:rPr>
              <a:t>(Flatten())</a:t>
            </a:r>
          </a:p>
          <a:p>
            <a:r>
              <a:rPr lang="en-IN" b="0" dirty="0" err="1">
                <a:solidFill>
                  <a:srgbClr val="9CDCFE"/>
                </a:solidFill>
                <a:effectLst/>
                <a:latin typeface="Consolas" panose="020B0609020204030204" pitchFamily="49" charset="0"/>
              </a:rPr>
              <a:t>model</a:t>
            </a:r>
            <a:r>
              <a:rPr lang="en-IN" b="0" dirty="0" err="1">
                <a:solidFill>
                  <a:srgbClr val="FFFFFF"/>
                </a:solidFill>
                <a:effectLst/>
                <a:latin typeface="Consolas" panose="020B0609020204030204" pitchFamily="49" charset="0"/>
              </a:rPr>
              <a:t>.add</a:t>
            </a:r>
            <a:r>
              <a:rPr lang="en-IN" b="0" dirty="0">
                <a:solidFill>
                  <a:srgbClr val="FFFFFF"/>
                </a:solidFill>
                <a:effectLst/>
                <a:latin typeface="Consolas" panose="020B0609020204030204" pitchFamily="49" charset="0"/>
              </a:rPr>
              <a:t>(Dense(</a:t>
            </a:r>
            <a:r>
              <a:rPr lang="en-IN" b="0" dirty="0">
                <a:solidFill>
                  <a:srgbClr val="9CDCFE"/>
                </a:solidFill>
                <a:effectLst/>
                <a:latin typeface="Consolas" panose="020B0609020204030204" pitchFamily="49" charset="0"/>
              </a:rPr>
              <a:t>units</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100</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activation</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relu</a:t>
            </a:r>
            <a:r>
              <a:rPr lang="en-IN" b="0" dirty="0">
                <a:solidFill>
                  <a:srgbClr val="CE9178"/>
                </a:solidFill>
                <a:effectLst/>
                <a:latin typeface="Consolas" panose="020B0609020204030204" pitchFamily="49" charset="0"/>
              </a:rPr>
              <a:t>'</a:t>
            </a:r>
            <a:r>
              <a:rPr lang="en-IN" b="0" dirty="0">
                <a:solidFill>
                  <a:srgbClr val="FFFFFF"/>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model</a:t>
            </a:r>
            <a:r>
              <a:rPr lang="en-IN" b="0" dirty="0" err="1">
                <a:solidFill>
                  <a:srgbClr val="FFFFFF"/>
                </a:solidFill>
                <a:effectLst/>
                <a:latin typeface="Consolas" panose="020B0609020204030204" pitchFamily="49" charset="0"/>
              </a:rPr>
              <a:t>.add</a:t>
            </a:r>
            <a:r>
              <a:rPr lang="en-IN" b="0" dirty="0">
                <a:solidFill>
                  <a:srgbClr val="FFFFFF"/>
                </a:solidFill>
                <a:effectLst/>
                <a:latin typeface="Consolas" panose="020B0609020204030204" pitchFamily="49" charset="0"/>
              </a:rPr>
              <a:t>(Dense(</a:t>
            </a:r>
            <a:r>
              <a:rPr lang="en-IN" b="0" dirty="0">
                <a:solidFill>
                  <a:srgbClr val="9CDCFE"/>
                </a:solidFill>
                <a:effectLst/>
                <a:latin typeface="Consolas" panose="020B0609020204030204" pitchFamily="49" charset="0"/>
              </a:rPr>
              <a:t>units</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50</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activation</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relu</a:t>
            </a:r>
            <a:r>
              <a:rPr lang="en-IN" b="0" dirty="0">
                <a:solidFill>
                  <a:srgbClr val="CE9178"/>
                </a:solidFill>
                <a:effectLst/>
                <a:latin typeface="Consolas" panose="020B0609020204030204" pitchFamily="49" charset="0"/>
              </a:rPr>
              <a:t>'</a:t>
            </a:r>
            <a:r>
              <a:rPr lang="en-IN" b="0" dirty="0">
                <a:solidFill>
                  <a:srgbClr val="FFFFFF"/>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model</a:t>
            </a:r>
            <a:r>
              <a:rPr lang="en-IN" b="0" dirty="0" err="1">
                <a:solidFill>
                  <a:srgbClr val="FFFFFF"/>
                </a:solidFill>
                <a:effectLst/>
                <a:latin typeface="Consolas" panose="020B0609020204030204" pitchFamily="49" charset="0"/>
              </a:rPr>
              <a:t>.add</a:t>
            </a:r>
            <a:r>
              <a:rPr lang="en-IN" b="0" dirty="0">
                <a:solidFill>
                  <a:srgbClr val="FFFFFF"/>
                </a:solidFill>
                <a:effectLst/>
                <a:latin typeface="Consolas" panose="020B0609020204030204" pitchFamily="49" charset="0"/>
              </a:rPr>
              <a:t>(Dense(</a:t>
            </a:r>
            <a:r>
              <a:rPr lang="en-IN" b="0" dirty="0">
                <a:solidFill>
                  <a:srgbClr val="9CDCFE"/>
                </a:solidFill>
                <a:effectLst/>
                <a:latin typeface="Consolas" panose="020B0609020204030204" pitchFamily="49" charset="0"/>
              </a:rPr>
              <a:t>units</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10</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activation</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relu</a:t>
            </a:r>
            <a:r>
              <a:rPr lang="en-IN" b="0" dirty="0">
                <a:solidFill>
                  <a:srgbClr val="CE9178"/>
                </a:solidFill>
                <a:effectLst/>
                <a:latin typeface="Consolas" panose="020B0609020204030204" pitchFamily="49" charset="0"/>
              </a:rPr>
              <a:t>'</a:t>
            </a:r>
            <a:r>
              <a:rPr lang="en-IN" b="0" dirty="0">
                <a:solidFill>
                  <a:srgbClr val="FFFFFF"/>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model</a:t>
            </a:r>
            <a:r>
              <a:rPr lang="en-IN" b="0" dirty="0" err="1">
                <a:solidFill>
                  <a:srgbClr val="FFFFFF"/>
                </a:solidFill>
                <a:effectLst/>
                <a:latin typeface="Consolas" panose="020B0609020204030204" pitchFamily="49" charset="0"/>
              </a:rPr>
              <a:t>.add</a:t>
            </a:r>
            <a:r>
              <a:rPr lang="en-IN" b="0" dirty="0">
                <a:solidFill>
                  <a:srgbClr val="FFFFFF"/>
                </a:solidFill>
                <a:effectLst/>
                <a:latin typeface="Consolas" panose="020B0609020204030204" pitchFamily="49" charset="0"/>
              </a:rPr>
              <a:t>(Dense(</a:t>
            </a:r>
            <a:r>
              <a:rPr lang="en-IN" b="0" dirty="0">
                <a:solidFill>
                  <a:srgbClr val="9CDCFE"/>
                </a:solidFill>
                <a:effectLst/>
                <a:latin typeface="Consolas" panose="020B0609020204030204" pitchFamily="49" charset="0"/>
              </a:rPr>
              <a:t>units</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1</a:t>
            </a:r>
            <a:r>
              <a:rPr lang="en-IN" b="0" dirty="0">
                <a:solidFill>
                  <a:srgbClr val="FFFFFF"/>
                </a:solidFill>
                <a:effectLst/>
                <a:latin typeface="Consolas" panose="020B0609020204030204" pitchFamily="49" charset="0"/>
              </a:rPr>
              <a:t>))</a:t>
            </a:r>
          </a:p>
          <a:p>
            <a:r>
              <a:rPr lang="en-IN" b="0" dirty="0">
                <a:solidFill>
                  <a:srgbClr val="DCDCAA"/>
                </a:solidFill>
                <a:effectLst/>
                <a:latin typeface="Consolas" panose="020B0609020204030204" pitchFamily="49" charset="0"/>
              </a:rPr>
              <a:t>print</a:t>
            </a:r>
            <a:r>
              <a:rPr lang="en-IN" b="0" dirty="0">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model</a:t>
            </a:r>
            <a:r>
              <a:rPr lang="en-IN" b="0" dirty="0" err="1">
                <a:solidFill>
                  <a:srgbClr val="FFFFFF"/>
                </a:solidFill>
                <a:effectLst/>
                <a:latin typeface="Consolas" panose="020B0609020204030204" pitchFamily="49" charset="0"/>
              </a:rPr>
              <a:t>.summary</a:t>
            </a:r>
            <a:r>
              <a:rPr lang="en-IN" b="0" dirty="0">
                <a:solidFill>
                  <a:srgbClr val="FFFFFF"/>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6FB8B9BB-1ABE-4461-9BEC-D14720418964}"/>
              </a:ext>
            </a:extLst>
          </p:cNvPr>
          <p:cNvSpPr txBox="1"/>
          <p:nvPr/>
        </p:nvSpPr>
        <p:spPr>
          <a:xfrm>
            <a:off x="6735097" y="331862"/>
            <a:ext cx="5279922" cy="5450851"/>
          </a:xfrm>
          <a:prstGeom prst="rect">
            <a:avLst/>
          </a:prstGeom>
          <a:noFill/>
        </p:spPr>
        <p:txBody>
          <a:bodyPr wrap="square">
            <a:spAutoFit/>
          </a:bodyPr>
          <a:lstStyle/>
          <a:p>
            <a:pPr algn="just">
              <a:lnSpc>
                <a:spcPct val="150000"/>
              </a:lnSpc>
            </a:pPr>
            <a:r>
              <a:rPr lang="en-US" dirty="0"/>
              <a:t>The network consists of 9 layers, including a normalization layer, 5 convolutional layers and 3 fully connected layers. The input image is split into YUV planes and passed to the network. The first layer of the network performs image normalization. The normalizer is hard-coded and is not adjusted in the learning process. Performing normalization in the network allows the normalization scheme to be altered with the network architecture and to be accelerated via GPU processing. The convolutional layers were designed to perform feature extraction and were chosen empirically through a series of experiments that varied layer configurations. </a:t>
            </a:r>
            <a:endParaRPr lang="en-IN" dirty="0"/>
          </a:p>
        </p:txBody>
      </p:sp>
      <p:sp>
        <p:nvSpPr>
          <p:cNvPr id="7" name="TextBox 6">
            <a:extLst>
              <a:ext uri="{FF2B5EF4-FFF2-40B4-BE49-F238E27FC236}">
                <a16:creationId xmlns:a16="http://schemas.microsoft.com/office/drawing/2014/main" id="{BC41D72D-18B8-4481-85A1-4C9D2D89F97B}"/>
              </a:ext>
            </a:extLst>
          </p:cNvPr>
          <p:cNvSpPr txBox="1"/>
          <p:nvPr/>
        </p:nvSpPr>
        <p:spPr>
          <a:xfrm>
            <a:off x="560439" y="5645769"/>
            <a:ext cx="10825316" cy="880369"/>
          </a:xfrm>
          <a:prstGeom prst="rect">
            <a:avLst/>
          </a:prstGeom>
          <a:noFill/>
        </p:spPr>
        <p:txBody>
          <a:bodyPr wrap="square">
            <a:spAutoFit/>
          </a:bodyPr>
          <a:lstStyle/>
          <a:p>
            <a:pPr>
              <a:lnSpc>
                <a:spcPct val="150000"/>
              </a:lnSpc>
            </a:pPr>
            <a:r>
              <a:rPr lang="en-US" dirty="0"/>
              <a:t>We use </a:t>
            </a:r>
            <a:r>
              <a:rPr lang="en-US" dirty="0" err="1"/>
              <a:t>strided</a:t>
            </a:r>
            <a:r>
              <a:rPr lang="en-US" dirty="0"/>
              <a:t> convolutions in the first three convolutional layers with a 2×2 stride and a 5×5 kernel and a non-</a:t>
            </a:r>
            <a:r>
              <a:rPr lang="en-US" dirty="0" err="1"/>
              <a:t>strided</a:t>
            </a:r>
            <a:r>
              <a:rPr lang="en-US" dirty="0"/>
              <a:t> convolution with a 3×3 kernel size in the last two convolutional layers</a:t>
            </a:r>
            <a:endParaRPr lang="en-IN" dirty="0"/>
          </a:p>
        </p:txBody>
      </p:sp>
    </p:spTree>
    <p:extLst>
      <p:ext uri="{BB962C8B-B14F-4D97-AF65-F5344CB8AC3E}">
        <p14:creationId xmlns:p14="http://schemas.microsoft.com/office/powerpoint/2010/main" val="2247833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B26628-6AFB-4A3F-8E8F-D125C6CBEA61}"/>
              </a:ext>
            </a:extLst>
          </p:cNvPr>
          <p:cNvSpPr txBox="1"/>
          <p:nvPr/>
        </p:nvSpPr>
        <p:spPr>
          <a:xfrm>
            <a:off x="5574890" y="1412057"/>
            <a:ext cx="6096000" cy="3373359"/>
          </a:xfrm>
          <a:prstGeom prst="rect">
            <a:avLst/>
          </a:prstGeom>
          <a:noFill/>
        </p:spPr>
        <p:txBody>
          <a:bodyPr wrap="square">
            <a:spAutoFit/>
          </a:bodyPr>
          <a:lstStyle/>
          <a:p>
            <a:pPr algn="just">
              <a:lnSpc>
                <a:spcPct val="150000"/>
              </a:lnSpc>
            </a:pPr>
            <a:r>
              <a:rPr lang="en-US" dirty="0"/>
              <a:t>We follow the five convolutional layers with three fully connected layers leading to an output control value which is the inverse turning radius. The fully connected layers are designed to function as a controller for steering, but we note that by training the system end-to-end, it is not possible to make a clean break between which parts of the network function primarily as feature extractor and which serve as controller. </a:t>
            </a:r>
            <a:endParaRPr lang="en-IN" dirty="0"/>
          </a:p>
        </p:txBody>
      </p:sp>
      <p:pic>
        <p:nvPicPr>
          <p:cNvPr id="5" name="Picture 4">
            <a:extLst>
              <a:ext uri="{FF2B5EF4-FFF2-40B4-BE49-F238E27FC236}">
                <a16:creationId xmlns:a16="http://schemas.microsoft.com/office/drawing/2014/main" id="{39674FA3-76D3-468E-8673-1832BBCC86D7}"/>
              </a:ext>
            </a:extLst>
          </p:cNvPr>
          <p:cNvPicPr>
            <a:picLocks noChangeAspect="1"/>
          </p:cNvPicPr>
          <p:nvPr/>
        </p:nvPicPr>
        <p:blipFill>
          <a:blip r:embed="rId2"/>
          <a:stretch>
            <a:fillRect/>
          </a:stretch>
        </p:blipFill>
        <p:spPr>
          <a:xfrm>
            <a:off x="760542" y="370385"/>
            <a:ext cx="4175251" cy="6117229"/>
          </a:xfrm>
          <a:prstGeom prst="rect">
            <a:avLst/>
          </a:prstGeom>
        </p:spPr>
      </p:pic>
    </p:spTree>
    <p:extLst>
      <p:ext uri="{BB962C8B-B14F-4D97-AF65-F5344CB8AC3E}">
        <p14:creationId xmlns:p14="http://schemas.microsoft.com/office/powerpoint/2010/main" val="2965044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994E72-0FB6-45B2-B0FE-AF19668556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19" y="968611"/>
            <a:ext cx="6568960" cy="4920777"/>
          </a:xfrm>
          <a:prstGeom prst="rect">
            <a:avLst/>
          </a:prstGeom>
          <a:ln w="76200">
            <a:solidFill>
              <a:schemeClr val="accent1"/>
            </a:solidFill>
          </a:ln>
        </p:spPr>
      </p:pic>
      <p:sp>
        <p:nvSpPr>
          <p:cNvPr id="4" name="TextBox 3">
            <a:extLst>
              <a:ext uri="{FF2B5EF4-FFF2-40B4-BE49-F238E27FC236}">
                <a16:creationId xmlns:a16="http://schemas.microsoft.com/office/drawing/2014/main" id="{14A20BCD-689D-4082-AF66-1F00D2A50BF3}"/>
              </a:ext>
            </a:extLst>
          </p:cNvPr>
          <p:cNvSpPr txBox="1"/>
          <p:nvPr/>
        </p:nvSpPr>
        <p:spPr>
          <a:xfrm>
            <a:off x="7358743" y="513806"/>
            <a:ext cx="4406537" cy="584775"/>
          </a:xfrm>
          <a:prstGeom prst="rect">
            <a:avLst/>
          </a:prstGeom>
          <a:noFill/>
        </p:spPr>
        <p:txBody>
          <a:bodyPr wrap="square" rtlCol="0">
            <a:spAutoFit/>
          </a:bodyPr>
          <a:lstStyle/>
          <a:p>
            <a:r>
              <a:rPr lang="en-IN" sz="3200" u="sng" dirty="0">
                <a:effectLst>
                  <a:outerShdw blurRad="38100" dist="38100" dir="2700000" algn="tl">
                    <a:srgbClr val="000000">
                      <a:alpha val="43137"/>
                    </a:srgbClr>
                  </a:outerShdw>
                </a:effectLst>
                <a:latin typeface="Lucida Calligraphy" panose="03010101010101010101" pitchFamily="66" charset="0"/>
              </a:rPr>
              <a:t>ABSTRACT </a:t>
            </a:r>
          </a:p>
        </p:txBody>
      </p:sp>
      <p:sp>
        <p:nvSpPr>
          <p:cNvPr id="5" name="TextBox 4">
            <a:extLst>
              <a:ext uri="{FF2B5EF4-FFF2-40B4-BE49-F238E27FC236}">
                <a16:creationId xmlns:a16="http://schemas.microsoft.com/office/drawing/2014/main" id="{0DB294FC-7787-4478-A335-914CC9CB293E}"/>
              </a:ext>
            </a:extLst>
          </p:cNvPr>
          <p:cNvSpPr txBox="1"/>
          <p:nvPr/>
        </p:nvSpPr>
        <p:spPr>
          <a:xfrm>
            <a:off x="7358742" y="1098581"/>
            <a:ext cx="4406537" cy="5509200"/>
          </a:xfrm>
          <a:prstGeom prst="rect">
            <a:avLst/>
          </a:prstGeom>
          <a:noFill/>
        </p:spPr>
        <p:txBody>
          <a:bodyPr wrap="square" rtlCol="0">
            <a:spAutoFit/>
          </a:bodyPr>
          <a:lstStyle/>
          <a:p>
            <a:pPr algn="just"/>
            <a:r>
              <a:rPr lang="en-US" sz="1600" b="0" i="0" dirty="0">
                <a:solidFill>
                  <a:srgbClr val="333333"/>
                </a:solidFill>
                <a:effectLst/>
              </a:rPr>
              <a:t>Self-Driving car, a car capable of sensing its surrounding and moving on its own through traffic and other obstacles with minimum or no human input. This is the current upcoming technology in the automobile industry and even though it has been discussed and worked on for a long time, it was successfully manufactured by TESLA. In recent years, these cars began to roll out in foreign markets as private and public vehicles(taxis etc.). Many companies like Waymo, UBER, Nissan, Nvidia are involved in this product development. With this type of car, the whole automotive transportation's safety, security, efficiency is increased and the human errors can be eradicated whilst the drive is made to its best. This project has infused the idea of traffic signal </a:t>
            </a:r>
            <a:r>
              <a:rPr lang="en-US" sz="1600" b="0" i="0" dirty="0" err="1">
                <a:solidFill>
                  <a:srgbClr val="333333"/>
                </a:solidFill>
                <a:effectLst/>
              </a:rPr>
              <a:t>resposding</a:t>
            </a:r>
            <a:r>
              <a:rPr lang="en-US" sz="1600" b="0" i="0" dirty="0">
                <a:solidFill>
                  <a:srgbClr val="333333"/>
                </a:solidFill>
                <a:effectLst/>
              </a:rPr>
              <a:t> which is absent in the current models and the above mentioned advantages can be achieved with much more ease and at a low cost. This type of system can bring a revolution in transporting for differently abled people and also help blind people travel independently.</a:t>
            </a:r>
            <a:endParaRPr lang="en-IN" sz="1600" dirty="0"/>
          </a:p>
        </p:txBody>
      </p:sp>
    </p:spTree>
    <p:extLst>
      <p:ext uri="{BB962C8B-B14F-4D97-AF65-F5344CB8AC3E}">
        <p14:creationId xmlns:p14="http://schemas.microsoft.com/office/powerpoint/2010/main" val="1991061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FADAFC-FF81-4AE7-A054-87145A30098A}"/>
              </a:ext>
            </a:extLst>
          </p:cNvPr>
          <p:cNvSpPr txBox="1"/>
          <p:nvPr/>
        </p:nvSpPr>
        <p:spPr>
          <a:xfrm>
            <a:off x="521110" y="978590"/>
            <a:ext cx="6096000" cy="258532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IN" b="0" dirty="0">
                <a:solidFill>
                  <a:srgbClr val="7CA668"/>
                </a:solidFill>
                <a:effectLst/>
                <a:latin typeface="Consolas" panose="020B0609020204030204" pitchFamily="49" charset="0"/>
              </a:rPr>
              <a:t>#Compiling and Saving the Model</a:t>
            </a:r>
            <a:endParaRPr lang="en-IN" b="0" dirty="0">
              <a:solidFill>
                <a:srgbClr val="FFFFFF"/>
              </a:solidFill>
              <a:effectLst/>
              <a:latin typeface="Consolas" panose="020B0609020204030204" pitchFamily="49" charset="0"/>
            </a:endParaRPr>
          </a:p>
          <a:p>
            <a:r>
              <a:rPr lang="en-IN" b="0" dirty="0" err="1">
                <a:solidFill>
                  <a:srgbClr val="9CDCFE"/>
                </a:solidFill>
                <a:effectLst/>
                <a:latin typeface="Consolas" panose="020B0609020204030204" pitchFamily="49" charset="0"/>
              </a:rPr>
              <a:t>model</a:t>
            </a:r>
            <a:r>
              <a:rPr lang="en-IN" b="0" dirty="0" err="1">
                <a:solidFill>
                  <a:srgbClr val="FFFFFF"/>
                </a:solidFill>
                <a:effectLst/>
                <a:latin typeface="Consolas" panose="020B0609020204030204" pitchFamily="49" charset="0"/>
              </a:rPr>
              <a:t>.compile</a:t>
            </a:r>
            <a:r>
              <a:rPr lang="en-IN" b="0" dirty="0">
                <a:solidFill>
                  <a:srgbClr val="FFFFFF"/>
                </a:solidFill>
                <a:effectLst/>
                <a:latin typeface="Consolas" panose="020B0609020204030204" pitchFamily="49" charset="0"/>
              </a:rPr>
              <a:t>(</a:t>
            </a:r>
            <a:r>
              <a:rPr lang="en-IN" b="0" dirty="0">
                <a:solidFill>
                  <a:srgbClr val="9CDCFE"/>
                </a:solidFill>
                <a:effectLst/>
                <a:latin typeface="Consolas" panose="020B0609020204030204" pitchFamily="49" charset="0"/>
              </a:rPr>
              <a:t>loss</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mse</a:t>
            </a:r>
            <a:r>
              <a:rPr lang="en-IN" b="0" dirty="0">
                <a:solidFill>
                  <a:srgbClr val="CE9178"/>
                </a:solidFill>
                <a:effectLst/>
                <a:latin typeface="Consolas" panose="020B0609020204030204" pitchFamily="49" charset="0"/>
              </a:rPr>
              <a:t>'</a:t>
            </a:r>
            <a:r>
              <a:rPr lang="en-IN" b="0" dirty="0">
                <a:solidFill>
                  <a:srgbClr val="FFFFFF"/>
                </a:solidFill>
                <a:effectLst/>
                <a:latin typeface="Consolas" panose="020B0609020204030204" pitchFamily="49" charset="0"/>
              </a:rPr>
              <a:t>,</a:t>
            </a:r>
            <a:r>
              <a:rPr lang="en-IN" b="0" dirty="0">
                <a:solidFill>
                  <a:srgbClr val="9CDCFE"/>
                </a:solidFill>
                <a:effectLst/>
                <a:latin typeface="Consolas" panose="020B0609020204030204" pitchFamily="49" charset="0"/>
              </a:rPr>
              <a:t>optimizer</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adam</a:t>
            </a:r>
            <a:r>
              <a:rPr lang="en-IN" b="0" dirty="0">
                <a:solidFill>
                  <a:srgbClr val="CE9178"/>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a:solidFill>
                  <a:srgbClr val="7CA668"/>
                </a:solidFill>
                <a:effectLst/>
                <a:latin typeface="Consolas" panose="020B0609020204030204" pitchFamily="49" charset="0"/>
              </a:rPr>
              <a:t>#adaptive moment estimation.</a:t>
            </a:r>
            <a:endParaRPr lang="en-IN" b="0" dirty="0">
              <a:solidFill>
                <a:srgbClr val="FFFFFF"/>
              </a:solidFill>
              <a:effectLst/>
              <a:latin typeface="Consolas" panose="020B0609020204030204" pitchFamily="49" charset="0"/>
            </a:endParaRPr>
          </a:p>
          <a:p>
            <a:r>
              <a:rPr lang="en-IN" b="0" dirty="0" err="1">
                <a:solidFill>
                  <a:srgbClr val="9CDCFE"/>
                </a:solidFill>
                <a:effectLst/>
                <a:latin typeface="Consolas" panose="020B0609020204030204" pitchFamily="49" charset="0"/>
              </a:rPr>
              <a:t>model</a:t>
            </a:r>
            <a:r>
              <a:rPr lang="en-IN" b="0" dirty="0" err="1">
                <a:solidFill>
                  <a:srgbClr val="FFFFFF"/>
                </a:solidFill>
                <a:effectLst/>
                <a:latin typeface="Consolas" panose="020B0609020204030204" pitchFamily="49" charset="0"/>
              </a:rPr>
              <a:t>.fit</a:t>
            </a:r>
            <a:r>
              <a:rPr lang="en-IN" b="0" dirty="0">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X_train</a:t>
            </a:r>
            <a:r>
              <a:rPr lang="en-IN" b="0" dirty="0" err="1">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y_train</a:t>
            </a:r>
            <a:r>
              <a:rPr lang="en-IN" b="0" dirty="0" err="1">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validation_split</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0.2</a:t>
            </a:r>
            <a:r>
              <a:rPr lang="en-IN" b="0" dirty="0">
                <a:solidFill>
                  <a:srgbClr val="FFFFFF"/>
                </a:solidFill>
                <a:effectLst/>
                <a:latin typeface="Consolas" panose="020B0609020204030204" pitchFamily="49" charset="0"/>
              </a:rPr>
              <a:t>,</a:t>
            </a:r>
            <a:r>
              <a:rPr lang="en-IN" b="0" dirty="0">
                <a:solidFill>
                  <a:srgbClr val="9CDCFE"/>
                </a:solidFill>
                <a:effectLst/>
                <a:latin typeface="Consolas" panose="020B0609020204030204" pitchFamily="49" charset="0"/>
              </a:rPr>
              <a:t>shuffle</a:t>
            </a:r>
            <a:r>
              <a:rPr lang="en-IN" b="0" dirty="0">
                <a:solidFill>
                  <a:srgbClr val="D4D4D4"/>
                </a:solidFill>
                <a:effectLst/>
                <a:latin typeface="Consolas" panose="020B0609020204030204" pitchFamily="49" charset="0"/>
              </a:rPr>
              <a:t>=</a:t>
            </a:r>
            <a:r>
              <a:rPr lang="en-IN" b="0" dirty="0" err="1">
                <a:solidFill>
                  <a:srgbClr val="569CD6"/>
                </a:solidFill>
                <a:effectLst/>
                <a:latin typeface="Consolas" panose="020B0609020204030204" pitchFamily="49" charset="0"/>
              </a:rPr>
              <a:t>True</a:t>
            </a:r>
            <a:r>
              <a:rPr lang="en-IN" b="0" dirty="0" err="1">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epochs</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10</a:t>
            </a:r>
            <a:r>
              <a:rPr lang="en-IN" b="0" dirty="0">
                <a:solidFill>
                  <a:srgbClr val="FFFFFF"/>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model</a:t>
            </a:r>
            <a:r>
              <a:rPr lang="en-IN" b="0" dirty="0" err="1">
                <a:solidFill>
                  <a:srgbClr val="FFFFFF"/>
                </a:solidFill>
                <a:effectLst/>
                <a:latin typeface="Consolas" panose="020B0609020204030204" pitchFamily="49" charset="0"/>
              </a:rPr>
              <a:t>.save</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'model.h5'</a:t>
            </a:r>
            <a:r>
              <a:rPr lang="en-IN" b="0" dirty="0">
                <a:solidFill>
                  <a:srgbClr val="FFFFFF"/>
                </a:solidFill>
                <a:effectLst/>
                <a:latin typeface="Consolas" panose="020B0609020204030204" pitchFamily="49" charset="0"/>
              </a:rPr>
              <a:t>) </a:t>
            </a:r>
          </a:p>
          <a:p>
            <a:br>
              <a:rPr lang="en-IN" b="0" dirty="0">
                <a:solidFill>
                  <a:srgbClr val="FFFFFF"/>
                </a:solidFill>
                <a:effectLst/>
                <a:latin typeface="Consolas" panose="020B0609020204030204" pitchFamily="49" charset="0"/>
              </a:rPr>
            </a:br>
            <a:r>
              <a:rPr lang="en-IN" b="0" dirty="0">
                <a:solidFill>
                  <a:srgbClr val="DCDCAA"/>
                </a:solidFill>
                <a:effectLst/>
                <a:latin typeface="Consolas" panose="020B0609020204030204" pitchFamily="49" charset="0"/>
              </a:rPr>
              <a:t>print</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'The model.h5 file has been created!'</a:t>
            </a:r>
            <a:r>
              <a:rPr lang="en-IN" b="0" dirty="0">
                <a:solidFill>
                  <a:srgbClr val="FFFFFF"/>
                </a:solidFill>
                <a:effectLst/>
                <a:latin typeface="Consolas" panose="020B0609020204030204" pitchFamily="49" charset="0"/>
              </a:rPr>
              <a:t>) </a:t>
            </a:r>
          </a:p>
          <a:p>
            <a:r>
              <a:rPr lang="en-IN" b="0" dirty="0">
                <a:solidFill>
                  <a:srgbClr val="7CA668"/>
                </a:solidFill>
                <a:effectLst/>
                <a:latin typeface="Consolas" panose="020B0609020204030204" pitchFamily="49" charset="0"/>
              </a:rPr>
              <a:t>## END OF THE CODE ##</a:t>
            </a:r>
            <a:endParaRPr lang="en-IN" b="0" dirty="0">
              <a:solidFill>
                <a:srgbClr val="FFFFFF"/>
              </a:solidFill>
              <a:effectLst/>
              <a:latin typeface="Consolas" panose="020B0609020204030204" pitchFamily="49" charset="0"/>
            </a:endParaRPr>
          </a:p>
        </p:txBody>
      </p:sp>
      <p:sp>
        <p:nvSpPr>
          <p:cNvPr id="4" name="TextBox 3">
            <a:extLst>
              <a:ext uri="{FF2B5EF4-FFF2-40B4-BE49-F238E27FC236}">
                <a16:creationId xmlns:a16="http://schemas.microsoft.com/office/drawing/2014/main" id="{02F48B07-9BF4-4EF5-83B4-744D81EA77DA}"/>
              </a:ext>
            </a:extLst>
          </p:cNvPr>
          <p:cNvSpPr txBox="1"/>
          <p:nvPr/>
        </p:nvSpPr>
        <p:spPr>
          <a:xfrm>
            <a:off x="6862916" y="2782669"/>
            <a:ext cx="4876800" cy="1292662"/>
          </a:xfrm>
          <a:prstGeom prst="rect">
            <a:avLst/>
          </a:prstGeom>
          <a:noFill/>
        </p:spPr>
        <p:txBody>
          <a:bodyPr wrap="square" rtlCol="0">
            <a:spAutoFit/>
          </a:bodyPr>
          <a:lstStyle/>
          <a:p>
            <a:pPr algn="just"/>
            <a:r>
              <a:rPr lang="en-US" sz="2000" dirty="0"/>
              <a:t>Now the model has been saved into model.h5 file which we will be using for testing </a:t>
            </a:r>
          </a:p>
          <a:p>
            <a:endParaRPr lang="en-US" dirty="0"/>
          </a:p>
        </p:txBody>
      </p:sp>
      <p:sp>
        <p:nvSpPr>
          <p:cNvPr id="6" name="TextBox 5">
            <a:extLst>
              <a:ext uri="{FF2B5EF4-FFF2-40B4-BE49-F238E27FC236}">
                <a16:creationId xmlns:a16="http://schemas.microsoft.com/office/drawing/2014/main" id="{B00CDC92-48F0-4CFA-AA3C-DC310F4B6F58}"/>
              </a:ext>
            </a:extLst>
          </p:cNvPr>
          <p:cNvSpPr txBox="1"/>
          <p:nvPr/>
        </p:nvSpPr>
        <p:spPr>
          <a:xfrm>
            <a:off x="6862916" y="1171338"/>
            <a:ext cx="4876800" cy="1015663"/>
          </a:xfrm>
          <a:prstGeom prst="rect">
            <a:avLst/>
          </a:prstGeom>
          <a:noFill/>
        </p:spPr>
        <p:txBody>
          <a:bodyPr wrap="square">
            <a:spAutoFit/>
          </a:bodyPr>
          <a:lstStyle/>
          <a:p>
            <a:pPr algn="just"/>
            <a:r>
              <a:rPr lang="en-US" sz="2000" dirty="0"/>
              <a:t>The training code which is model.py is executed in google colab as !python model.py</a:t>
            </a:r>
            <a:endParaRPr lang="en-IN" sz="2000" dirty="0"/>
          </a:p>
        </p:txBody>
      </p:sp>
      <p:sp>
        <p:nvSpPr>
          <p:cNvPr id="7" name="TextBox 6">
            <a:extLst>
              <a:ext uri="{FF2B5EF4-FFF2-40B4-BE49-F238E27FC236}">
                <a16:creationId xmlns:a16="http://schemas.microsoft.com/office/drawing/2014/main" id="{51128647-E13A-489A-9544-6BB87203D293}"/>
              </a:ext>
            </a:extLst>
          </p:cNvPr>
          <p:cNvSpPr txBox="1"/>
          <p:nvPr/>
        </p:nvSpPr>
        <p:spPr>
          <a:xfrm>
            <a:off x="1966452" y="4385187"/>
            <a:ext cx="7069393" cy="400110"/>
          </a:xfrm>
          <a:prstGeom prst="rect">
            <a:avLst/>
          </a:prstGeom>
          <a:noFill/>
        </p:spPr>
        <p:txBody>
          <a:bodyPr wrap="square" rtlCol="0">
            <a:spAutoFit/>
          </a:bodyPr>
          <a:lstStyle/>
          <a:p>
            <a:r>
              <a:rPr lang="en-US" sz="2000" dirty="0"/>
              <a:t>In next slide we have the outputs of training code once executed</a:t>
            </a:r>
            <a:endParaRPr lang="en-IN" sz="2000" dirty="0"/>
          </a:p>
        </p:txBody>
      </p:sp>
    </p:spTree>
    <p:extLst>
      <p:ext uri="{BB962C8B-B14F-4D97-AF65-F5344CB8AC3E}">
        <p14:creationId xmlns:p14="http://schemas.microsoft.com/office/powerpoint/2010/main" val="4095736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9F140A-BDCB-4BB6-BB6F-0A24CACEED8D}"/>
              </a:ext>
            </a:extLst>
          </p:cNvPr>
          <p:cNvPicPr>
            <a:picLocks noChangeAspect="1"/>
          </p:cNvPicPr>
          <p:nvPr/>
        </p:nvPicPr>
        <p:blipFill>
          <a:blip r:embed="rId2"/>
          <a:stretch>
            <a:fillRect/>
          </a:stretch>
        </p:blipFill>
        <p:spPr>
          <a:xfrm>
            <a:off x="400772" y="259048"/>
            <a:ext cx="5058481" cy="6182588"/>
          </a:xfrm>
          <a:prstGeom prst="rect">
            <a:avLst/>
          </a:prstGeom>
        </p:spPr>
      </p:pic>
      <p:pic>
        <p:nvPicPr>
          <p:cNvPr id="5" name="Picture 4">
            <a:extLst>
              <a:ext uri="{FF2B5EF4-FFF2-40B4-BE49-F238E27FC236}">
                <a16:creationId xmlns:a16="http://schemas.microsoft.com/office/drawing/2014/main" id="{2E0DF805-4B26-4EEA-91A9-719146C843E6}"/>
              </a:ext>
            </a:extLst>
          </p:cNvPr>
          <p:cNvPicPr>
            <a:picLocks noChangeAspect="1"/>
          </p:cNvPicPr>
          <p:nvPr/>
        </p:nvPicPr>
        <p:blipFill>
          <a:blip r:embed="rId3"/>
          <a:stretch>
            <a:fillRect/>
          </a:stretch>
        </p:blipFill>
        <p:spPr>
          <a:xfrm>
            <a:off x="5793241" y="1389621"/>
            <a:ext cx="5997987" cy="3270869"/>
          </a:xfrm>
          <a:prstGeom prst="rect">
            <a:avLst/>
          </a:prstGeom>
        </p:spPr>
      </p:pic>
    </p:spTree>
    <p:extLst>
      <p:ext uri="{BB962C8B-B14F-4D97-AF65-F5344CB8AC3E}">
        <p14:creationId xmlns:p14="http://schemas.microsoft.com/office/powerpoint/2010/main" val="3556211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86ECE1-DA08-4815-ADD6-2DA5824B6393}"/>
              </a:ext>
            </a:extLst>
          </p:cNvPr>
          <p:cNvSpPr txBox="1"/>
          <p:nvPr/>
        </p:nvSpPr>
        <p:spPr>
          <a:xfrm>
            <a:off x="481780" y="413406"/>
            <a:ext cx="9881419" cy="646331"/>
          </a:xfrm>
          <a:prstGeom prst="rect">
            <a:avLst/>
          </a:prstGeom>
          <a:noFill/>
        </p:spPr>
        <p:txBody>
          <a:bodyPr wrap="square">
            <a:spAutoFit/>
          </a:bodyPr>
          <a:lstStyle/>
          <a:p>
            <a:r>
              <a:rPr lang="en-US" dirty="0"/>
              <a:t>Lets dive into testing the model</a:t>
            </a:r>
          </a:p>
          <a:p>
            <a:r>
              <a:rPr lang="en-US" dirty="0"/>
              <a:t>The code displayed here is written in the file name drive(drive.py)</a:t>
            </a:r>
            <a:endParaRPr lang="en-IN" dirty="0"/>
          </a:p>
        </p:txBody>
      </p:sp>
      <p:sp>
        <p:nvSpPr>
          <p:cNvPr id="5" name="TextBox 4">
            <a:extLst>
              <a:ext uri="{FF2B5EF4-FFF2-40B4-BE49-F238E27FC236}">
                <a16:creationId xmlns:a16="http://schemas.microsoft.com/office/drawing/2014/main" id="{5BADEADF-8799-4D73-9878-2E583BE4CE51}"/>
              </a:ext>
            </a:extLst>
          </p:cNvPr>
          <p:cNvSpPr txBox="1"/>
          <p:nvPr/>
        </p:nvSpPr>
        <p:spPr>
          <a:xfrm>
            <a:off x="570270" y="1207781"/>
            <a:ext cx="6096000" cy="480131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a:t>
            </a:r>
            <a:r>
              <a:rPr lang="en-IN" b="0" dirty="0" err="1">
                <a:solidFill>
                  <a:srgbClr val="4EC9B0"/>
                </a:solidFill>
                <a:effectLst/>
                <a:latin typeface="Consolas" panose="020B0609020204030204" pitchFamily="49" charset="0"/>
              </a:rPr>
              <a:t>argparse</a:t>
            </a:r>
            <a:endParaRPr lang="en-IN" b="0" dirty="0">
              <a:solidFill>
                <a:srgbClr val="FFFFFF"/>
              </a:solidFill>
              <a:effectLst/>
              <a:latin typeface="Consolas" panose="020B0609020204030204" pitchFamily="49" charset="0"/>
            </a:endParaRPr>
          </a:p>
          <a:p>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a:t>
            </a:r>
            <a:r>
              <a:rPr lang="en-IN" b="0" dirty="0">
                <a:solidFill>
                  <a:srgbClr val="4EC9B0"/>
                </a:solidFill>
                <a:effectLst/>
                <a:latin typeface="Consolas" panose="020B0609020204030204" pitchFamily="49" charset="0"/>
              </a:rPr>
              <a:t>base64</a:t>
            </a:r>
            <a:endParaRPr lang="en-IN" b="0" dirty="0">
              <a:solidFill>
                <a:srgbClr val="FFFFFF"/>
              </a:solidFill>
              <a:effectLst/>
              <a:latin typeface="Consolas" panose="020B0609020204030204" pitchFamily="49" charset="0"/>
            </a:endParaRPr>
          </a:p>
          <a:p>
            <a:r>
              <a:rPr lang="en-IN" b="0" dirty="0">
                <a:solidFill>
                  <a:srgbClr val="C586C0"/>
                </a:solidFill>
                <a:effectLst/>
                <a:latin typeface="Consolas" panose="020B0609020204030204" pitchFamily="49" charset="0"/>
              </a:rPr>
              <a:t>from</a:t>
            </a:r>
            <a:r>
              <a:rPr lang="en-IN" b="0" dirty="0">
                <a:solidFill>
                  <a:srgbClr val="FFFFFF"/>
                </a:solidFill>
                <a:effectLst/>
                <a:latin typeface="Consolas" panose="020B0609020204030204" pitchFamily="49" charset="0"/>
              </a:rPr>
              <a:t> </a:t>
            </a:r>
            <a:r>
              <a:rPr lang="en-IN" b="0" dirty="0">
                <a:solidFill>
                  <a:srgbClr val="4EC9B0"/>
                </a:solidFill>
                <a:effectLst/>
                <a:latin typeface="Consolas" panose="020B0609020204030204" pitchFamily="49" charset="0"/>
              </a:rPr>
              <a:t>datetime</a:t>
            </a:r>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a:t>
            </a:r>
            <a:r>
              <a:rPr lang="en-IN" b="0" dirty="0">
                <a:solidFill>
                  <a:srgbClr val="4EC9B0"/>
                </a:solidFill>
                <a:effectLst/>
                <a:latin typeface="Consolas" panose="020B0609020204030204" pitchFamily="49" charset="0"/>
              </a:rPr>
              <a:t>datetime</a:t>
            </a:r>
            <a:endParaRPr lang="en-IN" b="0" dirty="0">
              <a:solidFill>
                <a:srgbClr val="FFFFFF"/>
              </a:solidFill>
              <a:effectLst/>
              <a:latin typeface="Consolas" panose="020B0609020204030204" pitchFamily="49" charset="0"/>
            </a:endParaRPr>
          </a:p>
          <a:p>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a:t>
            </a:r>
            <a:r>
              <a:rPr lang="en-IN" b="0" dirty="0" err="1">
                <a:solidFill>
                  <a:srgbClr val="4EC9B0"/>
                </a:solidFill>
                <a:effectLst/>
                <a:latin typeface="Consolas" panose="020B0609020204030204" pitchFamily="49" charset="0"/>
              </a:rPr>
              <a:t>os</a:t>
            </a:r>
            <a:endParaRPr lang="en-IN" b="0" dirty="0">
              <a:solidFill>
                <a:srgbClr val="FFFFFF"/>
              </a:solidFill>
              <a:effectLst/>
              <a:latin typeface="Consolas" panose="020B0609020204030204" pitchFamily="49" charset="0"/>
            </a:endParaRPr>
          </a:p>
          <a:p>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a:t>
            </a:r>
            <a:r>
              <a:rPr lang="en-IN" b="0" dirty="0" err="1">
                <a:solidFill>
                  <a:srgbClr val="4EC9B0"/>
                </a:solidFill>
                <a:effectLst/>
                <a:latin typeface="Consolas" panose="020B0609020204030204" pitchFamily="49" charset="0"/>
              </a:rPr>
              <a:t>shutil</a:t>
            </a:r>
            <a:endParaRPr lang="en-IN" b="0" dirty="0">
              <a:solidFill>
                <a:srgbClr val="FFFFFF"/>
              </a:solidFill>
              <a:effectLst/>
              <a:latin typeface="Consolas" panose="020B0609020204030204" pitchFamily="49" charset="0"/>
            </a:endParaRPr>
          </a:p>
          <a:p>
            <a:br>
              <a:rPr lang="en-IN" b="0" dirty="0">
                <a:solidFill>
                  <a:srgbClr val="FFFFFF"/>
                </a:solidFill>
                <a:effectLst/>
                <a:latin typeface="Consolas" panose="020B0609020204030204" pitchFamily="49" charset="0"/>
              </a:rPr>
            </a:br>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a:t>
            </a:r>
            <a:r>
              <a:rPr lang="en-IN" b="0" dirty="0" err="1">
                <a:solidFill>
                  <a:srgbClr val="4EC9B0"/>
                </a:solidFill>
                <a:effectLst/>
                <a:latin typeface="Consolas" panose="020B0609020204030204" pitchFamily="49" charset="0"/>
              </a:rPr>
              <a:t>numpy</a:t>
            </a:r>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as</a:t>
            </a:r>
            <a:r>
              <a:rPr lang="en-IN" b="0" dirty="0">
                <a:solidFill>
                  <a:srgbClr val="FFFFFF"/>
                </a:solidFill>
                <a:effectLst/>
                <a:latin typeface="Consolas" panose="020B0609020204030204" pitchFamily="49" charset="0"/>
              </a:rPr>
              <a:t> </a:t>
            </a:r>
            <a:r>
              <a:rPr lang="en-IN" b="0" dirty="0">
                <a:solidFill>
                  <a:srgbClr val="4EC9B0"/>
                </a:solidFill>
                <a:effectLst/>
                <a:latin typeface="Consolas" panose="020B0609020204030204" pitchFamily="49" charset="0"/>
              </a:rPr>
              <a:t>np</a:t>
            </a:r>
            <a:endParaRPr lang="en-IN" b="0" dirty="0">
              <a:solidFill>
                <a:srgbClr val="FFFFFF"/>
              </a:solidFill>
              <a:effectLst/>
              <a:latin typeface="Consolas" panose="020B0609020204030204" pitchFamily="49" charset="0"/>
            </a:endParaRPr>
          </a:p>
          <a:p>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a:t>
            </a:r>
            <a:r>
              <a:rPr lang="en-IN" b="0" dirty="0" err="1">
                <a:solidFill>
                  <a:srgbClr val="4EC9B0"/>
                </a:solidFill>
                <a:effectLst/>
                <a:latin typeface="Consolas" panose="020B0609020204030204" pitchFamily="49" charset="0"/>
              </a:rPr>
              <a:t>socketio</a:t>
            </a:r>
            <a:endParaRPr lang="en-IN" b="0" dirty="0">
              <a:solidFill>
                <a:srgbClr val="FFFFFF"/>
              </a:solidFill>
              <a:effectLst/>
              <a:latin typeface="Consolas" panose="020B0609020204030204" pitchFamily="49" charset="0"/>
            </a:endParaRPr>
          </a:p>
          <a:p>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a:t>
            </a:r>
            <a:r>
              <a:rPr lang="en-IN" b="0" dirty="0" err="1">
                <a:solidFill>
                  <a:srgbClr val="4EC9B0"/>
                </a:solidFill>
                <a:effectLst/>
                <a:latin typeface="Consolas" panose="020B0609020204030204" pitchFamily="49" charset="0"/>
              </a:rPr>
              <a:t>eventlet</a:t>
            </a:r>
            <a:endParaRPr lang="en-IN" b="0" dirty="0">
              <a:solidFill>
                <a:srgbClr val="FFFFFF"/>
              </a:solidFill>
              <a:effectLst/>
              <a:latin typeface="Consolas" panose="020B0609020204030204" pitchFamily="49" charset="0"/>
            </a:endParaRPr>
          </a:p>
          <a:p>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a:t>
            </a:r>
            <a:r>
              <a:rPr lang="en-IN" b="0" dirty="0" err="1">
                <a:solidFill>
                  <a:srgbClr val="4EC9B0"/>
                </a:solidFill>
                <a:effectLst/>
                <a:latin typeface="Consolas" panose="020B0609020204030204" pitchFamily="49" charset="0"/>
              </a:rPr>
              <a:t>eventlet</a:t>
            </a:r>
            <a:r>
              <a:rPr lang="en-IN" b="0" dirty="0" err="1">
                <a:solidFill>
                  <a:srgbClr val="FFFFFF"/>
                </a:solidFill>
                <a:effectLst/>
                <a:latin typeface="Consolas" panose="020B0609020204030204" pitchFamily="49" charset="0"/>
              </a:rPr>
              <a:t>.</a:t>
            </a:r>
            <a:r>
              <a:rPr lang="en-IN" b="0" dirty="0" err="1">
                <a:solidFill>
                  <a:srgbClr val="4EC9B0"/>
                </a:solidFill>
                <a:effectLst/>
                <a:latin typeface="Consolas" panose="020B0609020204030204" pitchFamily="49" charset="0"/>
              </a:rPr>
              <a:t>wsgi</a:t>
            </a:r>
            <a:endParaRPr lang="en-IN" b="0" dirty="0">
              <a:solidFill>
                <a:srgbClr val="FFFFFF"/>
              </a:solidFill>
              <a:effectLst/>
              <a:latin typeface="Consolas" panose="020B0609020204030204" pitchFamily="49" charset="0"/>
            </a:endParaRPr>
          </a:p>
          <a:p>
            <a:r>
              <a:rPr lang="en-IN" b="0" dirty="0">
                <a:solidFill>
                  <a:srgbClr val="C586C0"/>
                </a:solidFill>
                <a:effectLst/>
                <a:latin typeface="Consolas" panose="020B0609020204030204" pitchFamily="49" charset="0"/>
              </a:rPr>
              <a:t>from</a:t>
            </a:r>
            <a:r>
              <a:rPr lang="en-IN" b="0" dirty="0">
                <a:solidFill>
                  <a:srgbClr val="FFFFFF"/>
                </a:solidFill>
                <a:effectLst/>
                <a:latin typeface="Consolas" panose="020B0609020204030204" pitchFamily="49" charset="0"/>
              </a:rPr>
              <a:t> </a:t>
            </a:r>
            <a:r>
              <a:rPr lang="en-IN" b="0" dirty="0">
                <a:solidFill>
                  <a:srgbClr val="4EC9B0"/>
                </a:solidFill>
                <a:effectLst/>
                <a:latin typeface="Consolas" panose="020B0609020204030204" pitchFamily="49" charset="0"/>
              </a:rPr>
              <a:t>PIL</a:t>
            </a:r>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a:t>
            </a:r>
            <a:r>
              <a:rPr lang="en-IN" b="0" dirty="0">
                <a:solidFill>
                  <a:srgbClr val="4EC9B0"/>
                </a:solidFill>
                <a:effectLst/>
                <a:latin typeface="Consolas" panose="020B0609020204030204" pitchFamily="49" charset="0"/>
              </a:rPr>
              <a:t>Image</a:t>
            </a:r>
            <a:endParaRPr lang="en-IN" b="0" dirty="0">
              <a:solidFill>
                <a:srgbClr val="FFFFFF"/>
              </a:solidFill>
              <a:effectLst/>
              <a:latin typeface="Consolas" panose="020B0609020204030204" pitchFamily="49" charset="0"/>
            </a:endParaRPr>
          </a:p>
          <a:p>
            <a:r>
              <a:rPr lang="en-IN" b="0" dirty="0">
                <a:solidFill>
                  <a:srgbClr val="C586C0"/>
                </a:solidFill>
                <a:effectLst/>
                <a:latin typeface="Consolas" panose="020B0609020204030204" pitchFamily="49" charset="0"/>
              </a:rPr>
              <a:t>from</a:t>
            </a:r>
            <a:r>
              <a:rPr lang="en-IN" b="0" dirty="0">
                <a:solidFill>
                  <a:srgbClr val="FFFFFF"/>
                </a:solidFill>
                <a:effectLst/>
                <a:latin typeface="Consolas" panose="020B0609020204030204" pitchFamily="49" charset="0"/>
              </a:rPr>
              <a:t> </a:t>
            </a:r>
            <a:r>
              <a:rPr lang="en-IN" b="0" dirty="0">
                <a:solidFill>
                  <a:srgbClr val="4EC9B0"/>
                </a:solidFill>
                <a:effectLst/>
                <a:latin typeface="Consolas" panose="020B0609020204030204" pitchFamily="49" charset="0"/>
              </a:rPr>
              <a:t>flask</a:t>
            </a:r>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a:t>
            </a:r>
            <a:r>
              <a:rPr lang="en-IN" b="0" dirty="0">
                <a:solidFill>
                  <a:srgbClr val="4EC9B0"/>
                </a:solidFill>
                <a:effectLst/>
                <a:latin typeface="Consolas" panose="020B0609020204030204" pitchFamily="49" charset="0"/>
              </a:rPr>
              <a:t>Flask</a:t>
            </a:r>
            <a:endParaRPr lang="en-IN" b="0" dirty="0">
              <a:solidFill>
                <a:srgbClr val="FFFFFF"/>
              </a:solidFill>
              <a:effectLst/>
              <a:latin typeface="Consolas" panose="020B0609020204030204" pitchFamily="49" charset="0"/>
            </a:endParaRPr>
          </a:p>
          <a:p>
            <a:r>
              <a:rPr lang="en-IN" b="0" dirty="0">
                <a:solidFill>
                  <a:srgbClr val="C586C0"/>
                </a:solidFill>
                <a:effectLst/>
                <a:latin typeface="Consolas" panose="020B0609020204030204" pitchFamily="49" charset="0"/>
              </a:rPr>
              <a:t>from</a:t>
            </a:r>
            <a:r>
              <a:rPr lang="en-IN" b="0" dirty="0">
                <a:solidFill>
                  <a:srgbClr val="FFFFFF"/>
                </a:solidFill>
                <a:effectLst/>
                <a:latin typeface="Consolas" panose="020B0609020204030204" pitchFamily="49" charset="0"/>
              </a:rPr>
              <a:t> </a:t>
            </a:r>
            <a:r>
              <a:rPr lang="en-IN" b="0" dirty="0">
                <a:solidFill>
                  <a:srgbClr val="4EC9B0"/>
                </a:solidFill>
                <a:effectLst/>
                <a:latin typeface="Consolas" panose="020B0609020204030204" pitchFamily="49" charset="0"/>
              </a:rPr>
              <a:t>io</a:t>
            </a:r>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a:t>
            </a:r>
            <a:r>
              <a:rPr lang="en-IN" b="0" dirty="0" err="1">
                <a:solidFill>
                  <a:srgbClr val="4EC9B0"/>
                </a:solidFill>
                <a:effectLst/>
                <a:latin typeface="Consolas" panose="020B0609020204030204" pitchFamily="49" charset="0"/>
              </a:rPr>
              <a:t>BytesIO</a:t>
            </a:r>
            <a:endParaRPr lang="en-IN" b="0" dirty="0">
              <a:solidFill>
                <a:srgbClr val="FFFFFF"/>
              </a:solidFill>
              <a:effectLst/>
              <a:latin typeface="Consolas" panose="020B0609020204030204" pitchFamily="49" charset="0"/>
            </a:endParaRPr>
          </a:p>
          <a:p>
            <a:br>
              <a:rPr lang="en-IN" b="0" dirty="0">
                <a:solidFill>
                  <a:srgbClr val="FFFFFF"/>
                </a:solidFill>
                <a:effectLst/>
                <a:latin typeface="Consolas" panose="020B0609020204030204" pitchFamily="49" charset="0"/>
              </a:rPr>
            </a:br>
            <a:r>
              <a:rPr lang="en-IN" b="0" dirty="0">
                <a:solidFill>
                  <a:srgbClr val="C586C0"/>
                </a:solidFill>
                <a:effectLst/>
                <a:latin typeface="Consolas" panose="020B0609020204030204" pitchFamily="49" charset="0"/>
              </a:rPr>
              <a:t>from</a:t>
            </a:r>
            <a:r>
              <a:rPr lang="en-IN" b="0" dirty="0">
                <a:solidFill>
                  <a:srgbClr val="FFFFFF"/>
                </a:solidFill>
                <a:effectLst/>
                <a:latin typeface="Consolas" panose="020B0609020204030204" pitchFamily="49" charset="0"/>
              </a:rPr>
              <a:t> </a:t>
            </a:r>
            <a:r>
              <a:rPr lang="en-IN" b="0" dirty="0" err="1">
                <a:solidFill>
                  <a:srgbClr val="4EC9B0"/>
                </a:solidFill>
                <a:effectLst/>
                <a:latin typeface="Consolas" panose="020B0609020204030204" pitchFamily="49" charset="0"/>
              </a:rPr>
              <a:t>keras</a:t>
            </a:r>
            <a:r>
              <a:rPr lang="en-IN" b="0" dirty="0" err="1">
                <a:solidFill>
                  <a:srgbClr val="FFFFFF"/>
                </a:solidFill>
                <a:effectLst/>
                <a:latin typeface="Consolas" panose="020B0609020204030204" pitchFamily="49" charset="0"/>
              </a:rPr>
              <a:t>.</a:t>
            </a:r>
            <a:r>
              <a:rPr lang="en-IN" b="0" dirty="0" err="1">
                <a:solidFill>
                  <a:srgbClr val="4EC9B0"/>
                </a:solidFill>
                <a:effectLst/>
                <a:latin typeface="Consolas" panose="020B0609020204030204" pitchFamily="49" charset="0"/>
              </a:rPr>
              <a:t>models</a:t>
            </a:r>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a:t>
            </a:r>
            <a:r>
              <a:rPr lang="en-IN" b="0" dirty="0" err="1">
                <a:solidFill>
                  <a:srgbClr val="DCDCAA"/>
                </a:solidFill>
                <a:effectLst/>
                <a:latin typeface="Consolas" panose="020B0609020204030204" pitchFamily="49" charset="0"/>
              </a:rPr>
              <a:t>load_model</a:t>
            </a:r>
            <a:endParaRPr lang="en-IN" b="0" dirty="0">
              <a:solidFill>
                <a:srgbClr val="FFFFFF"/>
              </a:solidFill>
              <a:effectLst/>
              <a:latin typeface="Consolas" panose="020B0609020204030204" pitchFamily="49" charset="0"/>
            </a:endParaRPr>
          </a:p>
          <a:p>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a:t>
            </a:r>
            <a:r>
              <a:rPr lang="en-IN" b="0" dirty="0">
                <a:solidFill>
                  <a:srgbClr val="4EC9B0"/>
                </a:solidFill>
                <a:effectLst/>
                <a:latin typeface="Consolas" panose="020B0609020204030204" pitchFamily="49" charset="0"/>
              </a:rPr>
              <a:t>h5py</a:t>
            </a:r>
            <a:endParaRPr lang="en-IN" b="0" dirty="0">
              <a:solidFill>
                <a:srgbClr val="FFFFFF"/>
              </a:solidFill>
              <a:effectLst/>
              <a:latin typeface="Consolas" panose="020B0609020204030204" pitchFamily="49" charset="0"/>
            </a:endParaRPr>
          </a:p>
          <a:p>
            <a:r>
              <a:rPr lang="en-IN" b="0" dirty="0">
                <a:solidFill>
                  <a:srgbClr val="C586C0"/>
                </a:solidFill>
                <a:effectLst/>
                <a:latin typeface="Consolas" panose="020B0609020204030204" pitchFamily="49" charset="0"/>
              </a:rPr>
              <a:t>from</a:t>
            </a:r>
            <a:r>
              <a:rPr lang="en-IN" b="0" dirty="0">
                <a:solidFill>
                  <a:srgbClr val="FFFFFF"/>
                </a:solidFill>
                <a:effectLst/>
                <a:latin typeface="Consolas" panose="020B0609020204030204" pitchFamily="49" charset="0"/>
              </a:rPr>
              <a:t> </a:t>
            </a:r>
            <a:r>
              <a:rPr lang="en-IN" b="0" dirty="0" err="1">
                <a:solidFill>
                  <a:srgbClr val="4EC9B0"/>
                </a:solidFill>
                <a:effectLst/>
                <a:latin typeface="Consolas" panose="020B0609020204030204" pitchFamily="49" charset="0"/>
              </a:rPr>
              <a:t>keras</a:t>
            </a:r>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__version__</a:t>
            </a:r>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as</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keras_version</a:t>
            </a:r>
            <a:endParaRPr lang="en-IN" b="0" dirty="0">
              <a:solidFill>
                <a:srgbClr val="FFFFFF"/>
              </a:solidFill>
              <a:effectLst/>
              <a:latin typeface="Consolas" panose="020B0609020204030204" pitchFamily="49" charset="0"/>
            </a:endParaRPr>
          </a:p>
        </p:txBody>
      </p:sp>
      <p:sp>
        <p:nvSpPr>
          <p:cNvPr id="6" name="TextBox 5">
            <a:extLst>
              <a:ext uri="{FF2B5EF4-FFF2-40B4-BE49-F238E27FC236}">
                <a16:creationId xmlns:a16="http://schemas.microsoft.com/office/drawing/2014/main" id="{E4788A86-5EC2-4C25-88C0-C3BA52C3ACDF}"/>
              </a:ext>
            </a:extLst>
          </p:cNvPr>
          <p:cNvSpPr txBox="1"/>
          <p:nvPr/>
        </p:nvSpPr>
        <p:spPr>
          <a:xfrm>
            <a:off x="7580671" y="1207781"/>
            <a:ext cx="3618273" cy="4154984"/>
          </a:xfrm>
          <a:prstGeom prst="rect">
            <a:avLst/>
          </a:prstGeom>
          <a:noFill/>
        </p:spPr>
        <p:txBody>
          <a:bodyPr wrap="square" rtlCol="0">
            <a:spAutoFit/>
          </a:bodyPr>
          <a:lstStyle/>
          <a:p>
            <a:r>
              <a:rPr lang="en-US" sz="2000" dirty="0"/>
              <a:t>We import necessary libraries which we will be using later</a:t>
            </a:r>
          </a:p>
          <a:p>
            <a:endParaRPr lang="en-US" sz="2000" dirty="0"/>
          </a:p>
          <a:p>
            <a:r>
              <a:rPr lang="en-IN" sz="2400" dirty="0"/>
              <a:t>Versions used:</a:t>
            </a:r>
          </a:p>
          <a:p>
            <a:r>
              <a:rPr lang="en-IN" sz="2000" dirty="0"/>
              <a:t>H5py==2.7.1</a:t>
            </a:r>
          </a:p>
          <a:p>
            <a:r>
              <a:rPr lang="en-IN" sz="2000" dirty="0" err="1"/>
              <a:t>Keras</a:t>
            </a:r>
            <a:r>
              <a:rPr lang="en-IN" sz="2000" dirty="0"/>
              <a:t>==2.1.6</a:t>
            </a:r>
          </a:p>
          <a:p>
            <a:r>
              <a:rPr lang="en-IN" sz="2000" dirty="0" err="1"/>
              <a:t>Numpy</a:t>
            </a:r>
            <a:r>
              <a:rPr lang="en-IN" sz="2000" dirty="0"/>
              <a:t>==1.13.3</a:t>
            </a:r>
          </a:p>
          <a:p>
            <a:r>
              <a:rPr lang="en-IN" sz="2000" dirty="0" err="1"/>
              <a:t>Opencv</a:t>
            </a:r>
            <a:r>
              <a:rPr lang="en-IN" sz="2000" dirty="0"/>
              <a:t>-python==3.3.0.10</a:t>
            </a:r>
          </a:p>
          <a:p>
            <a:r>
              <a:rPr lang="en-IN" sz="2000" dirty="0"/>
              <a:t>Pandas==0.21.0</a:t>
            </a:r>
          </a:p>
          <a:p>
            <a:r>
              <a:rPr lang="en-IN" sz="2000" dirty="0" err="1"/>
              <a:t>Tensorflow-gpu</a:t>
            </a:r>
            <a:r>
              <a:rPr lang="en-IN" sz="2000" dirty="0"/>
              <a:t>==1.10.1</a:t>
            </a:r>
          </a:p>
          <a:p>
            <a:r>
              <a:rPr lang="en-IN" sz="2000" dirty="0"/>
              <a:t>Matplotlib==2.1.0</a:t>
            </a:r>
          </a:p>
          <a:p>
            <a:r>
              <a:rPr lang="en-IN" sz="2000" dirty="0"/>
              <a:t>Flask-</a:t>
            </a:r>
            <a:r>
              <a:rPr lang="en-IN" sz="2000" dirty="0" err="1"/>
              <a:t>SocketIO</a:t>
            </a:r>
            <a:r>
              <a:rPr lang="en-IN" sz="2000" dirty="0"/>
              <a:t>==2.9.2</a:t>
            </a:r>
          </a:p>
          <a:p>
            <a:r>
              <a:rPr lang="en-IN" sz="2000" dirty="0" err="1"/>
              <a:t>Eventlet</a:t>
            </a:r>
            <a:r>
              <a:rPr lang="en-IN" sz="2000" dirty="0"/>
              <a:t>==0.21.0</a:t>
            </a:r>
          </a:p>
        </p:txBody>
      </p:sp>
    </p:spTree>
    <p:extLst>
      <p:ext uri="{BB962C8B-B14F-4D97-AF65-F5344CB8AC3E}">
        <p14:creationId xmlns:p14="http://schemas.microsoft.com/office/powerpoint/2010/main" val="1681046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39BD8C-FEC4-4C38-BD9A-E7735926360E}"/>
              </a:ext>
            </a:extLst>
          </p:cNvPr>
          <p:cNvSpPr txBox="1"/>
          <p:nvPr/>
        </p:nvSpPr>
        <p:spPr>
          <a:xfrm>
            <a:off x="4522839" y="314236"/>
            <a:ext cx="6528619" cy="501675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IN" sz="1600" b="0" dirty="0">
                <a:solidFill>
                  <a:srgbClr val="569CD6"/>
                </a:solidFill>
                <a:effectLst/>
                <a:latin typeface="Consolas" panose="020B0609020204030204" pitchFamily="49" charset="0"/>
              </a:rPr>
              <a:t>class</a:t>
            </a:r>
            <a:r>
              <a:rPr lang="en-IN" sz="1600" b="0" dirty="0">
                <a:solidFill>
                  <a:srgbClr val="FFFFFF"/>
                </a:solidFill>
                <a:effectLst/>
                <a:latin typeface="Consolas" panose="020B0609020204030204" pitchFamily="49" charset="0"/>
              </a:rPr>
              <a:t> </a:t>
            </a:r>
            <a:r>
              <a:rPr lang="en-IN" sz="1600" b="0" dirty="0" err="1">
                <a:solidFill>
                  <a:srgbClr val="4EC9B0"/>
                </a:solidFill>
                <a:effectLst/>
                <a:latin typeface="Consolas" panose="020B0609020204030204" pitchFamily="49" charset="0"/>
              </a:rPr>
              <a:t>SimplePIController</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a:solidFill>
                  <a:srgbClr val="569CD6"/>
                </a:solidFill>
                <a:effectLst/>
                <a:latin typeface="Consolas" panose="020B0609020204030204" pitchFamily="49" charset="0"/>
              </a:rPr>
              <a:t>def</a:t>
            </a:r>
            <a:r>
              <a:rPr lang="en-IN" sz="1600" b="0" dirty="0">
                <a:solidFill>
                  <a:srgbClr val="FFFFFF"/>
                </a:solidFill>
                <a:effectLst/>
                <a:latin typeface="Consolas" panose="020B0609020204030204" pitchFamily="49" charset="0"/>
              </a:rPr>
              <a:t> </a:t>
            </a:r>
            <a:r>
              <a:rPr lang="en-IN" sz="1600" b="0" dirty="0">
                <a:solidFill>
                  <a:srgbClr val="DCDCAA"/>
                </a:solidFill>
                <a:effectLst/>
                <a:latin typeface="Consolas" panose="020B0609020204030204" pitchFamily="49" charset="0"/>
              </a:rPr>
              <a:t>__</a:t>
            </a:r>
            <a:r>
              <a:rPr lang="en-IN" sz="1600" b="0" dirty="0" err="1">
                <a:solidFill>
                  <a:srgbClr val="DCDCAA"/>
                </a:solidFill>
                <a:effectLst/>
                <a:latin typeface="Consolas" panose="020B0609020204030204" pitchFamily="49" charset="0"/>
              </a:rPr>
              <a:t>init</a:t>
            </a:r>
            <a:r>
              <a:rPr lang="en-IN" sz="1600" b="0" dirty="0">
                <a:solidFill>
                  <a:srgbClr val="DCDCAA"/>
                </a:solidFill>
                <a:effectLst/>
                <a:latin typeface="Consolas" panose="020B0609020204030204" pitchFamily="49" charset="0"/>
              </a:rPr>
              <a:t>__</a:t>
            </a:r>
            <a:r>
              <a:rPr lang="en-IN" sz="1600" b="0" dirty="0">
                <a:solidFill>
                  <a:srgbClr val="FFFFFF"/>
                </a:solidFill>
                <a:effectLst/>
                <a:latin typeface="Consolas" panose="020B0609020204030204" pitchFamily="49" charset="0"/>
              </a:rPr>
              <a:t>(</a:t>
            </a:r>
            <a:r>
              <a:rPr lang="en-IN" sz="1600" b="0" dirty="0">
                <a:solidFill>
                  <a:srgbClr val="9CDCFE"/>
                </a:solidFill>
                <a:effectLst/>
                <a:latin typeface="Consolas" panose="020B0609020204030204" pitchFamily="49" charset="0"/>
              </a:rPr>
              <a:t>self</a:t>
            </a:r>
            <a:r>
              <a:rPr lang="en-IN" sz="1600" b="0" dirty="0">
                <a:solidFill>
                  <a:srgbClr val="FFFFFF"/>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Kp</a:t>
            </a:r>
            <a:r>
              <a:rPr lang="en-IN" sz="1600" b="0" dirty="0">
                <a:solidFill>
                  <a:srgbClr val="FFFFFF"/>
                </a:solidFill>
                <a:effectLst/>
                <a:latin typeface="Consolas" panose="020B0609020204030204" pitchFamily="49" charset="0"/>
              </a:rPr>
              <a:t>, </a:t>
            </a:r>
            <a:r>
              <a:rPr lang="en-IN" sz="1600" b="0" dirty="0">
                <a:solidFill>
                  <a:srgbClr val="9CDCFE"/>
                </a:solidFill>
                <a:effectLst/>
                <a:latin typeface="Consolas" panose="020B0609020204030204" pitchFamily="49" charset="0"/>
              </a:rPr>
              <a:t>Ki</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self</a:t>
            </a:r>
            <a:r>
              <a:rPr lang="en-IN" sz="1600" b="0" dirty="0" err="1">
                <a:solidFill>
                  <a:srgbClr val="FFFFFF"/>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Kp</a:t>
            </a:r>
            <a:r>
              <a:rPr lang="en-IN" sz="1600" b="0" dirty="0">
                <a:solidFill>
                  <a:srgbClr val="FFFFFF"/>
                </a:solidFill>
                <a:effectLst/>
                <a:latin typeface="Consolas" panose="020B0609020204030204" pitchFamily="49" charset="0"/>
              </a:rPr>
              <a:t> </a:t>
            </a:r>
            <a:r>
              <a:rPr lang="en-IN" sz="1600" b="0" dirty="0">
                <a:solidFill>
                  <a:srgbClr val="D4D4D4"/>
                </a:solidFill>
                <a:effectLst/>
                <a:latin typeface="Consolas" panose="020B0609020204030204" pitchFamily="49" charset="0"/>
              </a:rPr>
              <a:t>=</a:t>
            </a:r>
            <a:r>
              <a:rPr lang="en-IN" sz="1600" b="0" dirty="0">
                <a:solidFill>
                  <a:srgbClr val="FFFFFF"/>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Kp</a:t>
            </a:r>
            <a:endParaRPr lang="en-IN" sz="1600" b="0" dirty="0">
              <a:solidFill>
                <a:srgbClr val="FFFFFF"/>
              </a:solidFill>
              <a:effectLst/>
              <a:latin typeface="Consolas" panose="020B0609020204030204" pitchFamily="49" charset="0"/>
            </a:endParaRPr>
          </a:p>
          <a:p>
            <a:r>
              <a:rPr lang="en-IN" sz="1600" b="0" dirty="0">
                <a:solidFill>
                  <a:srgbClr val="FFFFFF"/>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self</a:t>
            </a:r>
            <a:r>
              <a:rPr lang="en-IN" sz="1600" b="0" dirty="0" err="1">
                <a:solidFill>
                  <a:srgbClr val="FFFFFF"/>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Ki</a:t>
            </a:r>
            <a:r>
              <a:rPr lang="en-IN" sz="1600" b="0" dirty="0">
                <a:solidFill>
                  <a:srgbClr val="FFFFFF"/>
                </a:solidFill>
                <a:effectLst/>
                <a:latin typeface="Consolas" panose="020B0609020204030204" pitchFamily="49" charset="0"/>
              </a:rPr>
              <a:t> </a:t>
            </a:r>
            <a:r>
              <a:rPr lang="en-IN" sz="1600" b="0" dirty="0">
                <a:solidFill>
                  <a:srgbClr val="D4D4D4"/>
                </a:solidFill>
                <a:effectLst/>
                <a:latin typeface="Consolas" panose="020B0609020204030204" pitchFamily="49" charset="0"/>
              </a:rPr>
              <a:t>=</a:t>
            </a:r>
            <a:r>
              <a:rPr lang="en-IN" sz="1600" b="0" dirty="0">
                <a:solidFill>
                  <a:srgbClr val="FFFFFF"/>
                </a:solidFill>
                <a:effectLst/>
                <a:latin typeface="Consolas" panose="020B0609020204030204" pitchFamily="49" charset="0"/>
              </a:rPr>
              <a:t> </a:t>
            </a:r>
            <a:r>
              <a:rPr lang="en-IN" sz="1600" b="0" dirty="0">
                <a:solidFill>
                  <a:srgbClr val="9CDCFE"/>
                </a:solidFill>
                <a:effectLst/>
                <a:latin typeface="Consolas" panose="020B0609020204030204" pitchFamily="49" charset="0"/>
              </a:rPr>
              <a:t>Ki</a:t>
            </a:r>
            <a:endParaRPr lang="en-IN" sz="1600" b="0" dirty="0">
              <a:solidFill>
                <a:srgbClr val="FFFFFF"/>
              </a:solidFill>
              <a:effectLst/>
              <a:latin typeface="Consolas" panose="020B0609020204030204" pitchFamily="49" charset="0"/>
            </a:endParaRPr>
          </a:p>
          <a:p>
            <a:r>
              <a:rPr lang="en-IN" sz="1600" b="0" dirty="0">
                <a:solidFill>
                  <a:srgbClr val="FFFFFF"/>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self</a:t>
            </a:r>
            <a:r>
              <a:rPr lang="en-IN" sz="1600" b="0" dirty="0" err="1">
                <a:solidFill>
                  <a:srgbClr val="FFFFFF"/>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set_point</a:t>
            </a:r>
            <a:r>
              <a:rPr lang="en-IN" sz="1600" b="0" dirty="0">
                <a:solidFill>
                  <a:srgbClr val="FFFFFF"/>
                </a:solidFill>
                <a:effectLst/>
                <a:latin typeface="Consolas" panose="020B0609020204030204" pitchFamily="49" charset="0"/>
              </a:rPr>
              <a:t> </a:t>
            </a:r>
            <a:r>
              <a:rPr lang="en-IN" sz="1600" b="0" dirty="0">
                <a:solidFill>
                  <a:srgbClr val="D4D4D4"/>
                </a:solidFill>
                <a:effectLst/>
                <a:latin typeface="Consolas" panose="020B0609020204030204" pitchFamily="49" charset="0"/>
              </a:rPr>
              <a:t>=</a:t>
            </a:r>
            <a:r>
              <a:rPr lang="en-IN" sz="1600" b="0" dirty="0">
                <a:solidFill>
                  <a:srgbClr val="FFFFFF"/>
                </a:solidFill>
                <a:effectLst/>
                <a:latin typeface="Consolas" panose="020B0609020204030204" pitchFamily="49" charset="0"/>
              </a:rPr>
              <a:t> </a:t>
            </a:r>
            <a:r>
              <a:rPr lang="en-IN" sz="1600" b="0" dirty="0">
                <a:solidFill>
                  <a:srgbClr val="B5CEA8"/>
                </a:solidFill>
                <a:effectLst/>
                <a:latin typeface="Consolas" panose="020B0609020204030204" pitchFamily="49" charset="0"/>
              </a:rPr>
              <a:t>0</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self</a:t>
            </a:r>
            <a:r>
              <a:rPr lang="en-IN" sz="1600" b="0" dirty="0" err="1">
                <a:solidFill>
                  <a:srgbClr val="FFFFFF"/>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error</a:t>
            </a:r>
            <a:r>
              <a:rPr lang="en-IN" sz="1600" b="0" dirty="0">
                <a:solidFill>
                  <a:srgbClr val="FFFFFF"/>
                </a:solidFill>
                <a:effectLst/>
                <a:latin typeface="Consolas" panose="020B0609020204030204" pitchFamily="49" charset="0"/>
              </a:rPr>
              <a:t> </a:t>
            </a:r>
            <a:r>
              <a:rPr lang="en-IN" sz="1600" b="0" dirty="0">
                <a:solidFill>
                  <a:srgbClr val="D4D4D4"/>
                </a:solidFill>
                <a:effectLst/>
                <a:latin typeface="Consolas" panose="020B0609020204030204" pitchFamily="49" charset="0"/>
              </a:rPr>
              <a:t>=</a:t>
            </a:r>
            <a:r>
              <a:rPr lang="en-IN" sz="1600" b="0" dirty="0">
                <a:solidFill>
                  <a:srgbClr val="FFFFFF"/>
                </a:solidFill>
                <a:effectLst/>
                <a:latin typeface="Consolas" panose="020B0609020204030204" pitchFamily="49" charset="0"/>
              </a:rPr>
              <a:t> </a:t>
            </a:r>
            <a:r>
              <a:rPr lang="en-IN" sz="1600" b="0" dirty="0">
                <a:solidFill>
                  <a:srgbClr val="B5CEA8"/>
                </a:solidFill>
                <a:effectLst/>
                <a:latin typeface="Consolas" panose="020B0609020204030204" pitchFamily="49" charset="0"/>
              </a:rPr>
              <a:t>0</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self</a:t>
            </a:r>
            <a:r>
              <a:rPr lang="en-IN" sz="1600" b="0" dirty="0" err="1">
                <a:solidFill>
                  <a:srgbClr val="FFFFFF"/>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integral</a:t>
            </a:r>
            <a:r>
              <a:rPr lang="en-IN" sz="1600" b="0" dirty="0">
                <a:solidFill>
                  <a:srgbClr val="FFFFFF"/>
                </a:solidFill>
                <a:effectLst/>
                <a:latin typeface="Consolas" panose="020B0609020204030204" pitchFamily="49" charset="0"/>
              </a:rPr>
              <a:t> </a:t>
            </a:r>
            <a:r>
              <a:rPr lang="en-IN" sz="1600" b="0" dirty="0">
                <a:solidFill>
                  <a:srgbClr val="D4D4D4"/>
                </a:solidFill>
                <a:effectLst/>
                <a:latin typeface="Consolas" panose="020B0609020204030204" pitchFamily="49" charset="0"/>
              </a:rPr>
              <a:t>=</a:t>
            </a:r>
            <a:r>
              <a:rPr lang="en-IN" sz="1600" b="0" dirty="0">
                <a:solidFill>
                  <a:srgbClr val="FFFFFF"/>
                </a:solidFill>
                <a:effectLst/>
                <a:latin typeface="Consolas" panose="020B0609020204030204" pitchFamily="49" charset="0"/>
              </a:rPr>
              <a:t> </a:t>
            </a:r>
            <a:r>
              <a:rPr lang="en-IN" sz="1600" b="0" dirty="0">
                <a:solidFill>
                  <a:srgbClr val="B5CEA8"/>
                </a:solidFill>
                <a:effectLst/>
                <a:latin typeface="Consolas" panose="020B0609020204030204" pitchFamily="49" charset="0"/>
              </a:rPr>
              <a:t>0</a:t>
            </a:r>
            <a:r>
              <a:rPr lang="en-IN" sz="1600" b="0" dirty="0">
                <a:solidFill>
                  <a:srgbClr val="FFFFFF"/>
                </a:solidFill>
                <a:effectLst/>
                <a:latin typeface="Consolas" panose="020B0609020204030204" pitchFamily="49" charset="0"/>
              </a:rPr>
              <a:t>.</a:t>
            </a:r>
          </a:p>
          <a:p>
            <a:br>
              <a:rPr lang="en-IN" sz="1600" b="0" dirty="0">
                <a:solidFill>
                  <a:srgbClr val="FFFFFF"/>
                </a:solidFill>
                <a:effectLst/>
                <a:latin typeface="Consolas" panose="020B0609020204030204" pitchFamily="49" charset="0"/>
              </a:rPr>
            </a:br>
            <a:r>
              <a:rPr lang="en-IN" sz="1600" b="0" dirty="0">
                <a:solidFill>
                  <a:srgbClr val="FFFFFF"/>
                </a:solidFill>
                <a:effectLst/>
                <a:latin typeface="Consolas" panose="020B0609020204030204" pitchFamily="49" charset="0"/>
              </a:rPr>
              <a:t>    </a:t>
            </a:r>
            <a:r>
              <a:rPr lang="en-IN" sz="1600" b="0" dirty="0">
                <a:solidFill>
                  <a:srgbClr val="569CD6"/>
                </a:solidFill>
                <a:effectLst/>
                <a:latin typeface="Consolas" panose="020B0609020204030204" pitchFamily="49" charset="0"/>
              </a:rPr>
              <a:t>def</a:t>
            </a:r>
            <a:r>
              <a:rPr lang="en-IN" sz="1600" b="0" dirty="0">
                <a:solidFill>
                  <a:srgbClr val="FFFFFF"/>
                </a:solidFill>
                <a:effectLst/>
                <a:latin typeface="Consolas" panose="020B0609020204030204" pitchFamily="49" charset="0"/>
              </a:rPr>
              <a:t> </a:t>
            </a:r>
            <a:r>
              <a:rPr lang="en-IN" sz="1600" b="0" dirty="0" err="1">
                <a:solidFill>
                  <a:srgbClr val="DCDCAA"/>
                </a:solidFill>
                <a:effectLst/>
                <a:latin typeface="Consolas" panose="020B0609020204030204" pitchFamily="49" charset="0"/>
              </a:rPr>
              <a:t>set_desired</a:t>
            </a:r>
            <a:r>
              <a:rPr lang="en-IN" sz="1600" b="0" dirty="0">
                <a:solidFill>
                  <a:srgbClr val="FFFFFF"/>
                </a:solidFill>
                <a:effectLst/>
                <a:latin typeface="Consolas" panose="020B0609020204030204" pitchFamily="49" charset="0"/>
              </a:rPr>
              <a:t>(</a:t>
            </a:r>
            <a:r>
              <a:rPr lang="en-IN" sz="1600" b="0" dirty="0">
                <a:solidFill>
                  <a:srgbClr val="9CDCFE"/>
                </a:solidFill>
                <a:effectLst/>
                <a:latin typeface="Consolas" panose="020B0609020204030204" pitchFamily="49" charset="0"/>
              </a:rPr>
              <a:t>self</a:t>
            </a:r>
            <a:r>
              <a:rPr lang="en-IN" sz="1600" b="0" dirty="0">
                <a:solidFill>
                  <a:srgbClr val="FFFFFF"/>
                </a:solidFill>
                <a:effectLst/>
                <a:latin typeface="Consolas" panose="020B0609020204030204" pitchFamily="49" charset="0"/>
              </a:rPr>
              <a:t>, </a:t>
            </a:r>
            <a:r>
              <a:rPr lang="en-IN" sz="1600" b="0" dirty="0">
                <a:solidFill>
                  <a:srgbClr val="9CDCFE"/>
                </a:solidFill>
                <a:effectLst/>
                <a:latin typeface="Consolas" panose="020B0609020204030204" pitchFamily="49" charset="0"/>
              </a:rPr>
              <a:t>desired</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self</a:t>
            </a:r>
            <a:r>
              <a:rPr lang="en-IN" sz="1600" b="0" dirty="0" err="1">
                <a:solidFill>
                  <a:srgbClr val="FFFFFF"/>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set_point</a:t>
            </a:r>
            <a:r>
              <a:rPr lang="en-IN" sz="1600" b="0" dirty="0">
                <a:solidFill>
                  <a:srgbClr val="FFFFFF"/>
                </a:solidFill>
                <a:effectLst/>
                <a:latin typeface="Consolas" panose="020B0609020204030204" pitchFamily="49" charset="0"/>
              </a:rPr>
              <a:t> </a:t>
            </a:r>
            <a:r>
              <a:rPr lang="en-IN" sz="1600" b="0" dirty="0">
                <a:solidFill>
                  <a:srgbClr val="D4D4D4"/>
                </a:solidFill>
                <a:effectLst/>
                <a:latin typeface="Consolas" panose="020B0609020204030204" pitchFamily="49" charset="0"/>
              </a:rPr>
              <a:t>=</a:t>
            </a:r>
            <a:r>
              <a:rPr lang="en-IN" sz="1600" b="0" dirty="0">
                <a:solidFill>
                  <a:srgbClr val="FFFFFF"/>
                </a:solidFill>
                <a:effectLst/>
                <a:latin typeface="Consolas" panose="020B0609020204030204" pitchFamily="49" charset="0"/>
              </a:rPr>
              <a:t> </a:t>
            </a:r>
            <a:r>
              <a:rPr lang="en-IN" sz="1600" b="0" dirty="0">
                <a:solidFill>
                  <a:srgbClr val="9CDCFE"/>
                </a:solidFill>
                <a:effectLst/>
                <a:latin typeface="Consolas" panose="020B0609020204030204" pitchFamily="49" charset="0"/>
              </a:rPr>
              <a:t>desired</a:t>
            </a:r>
            <a:endParaRPr lang="en-IN" sz="1600" b="0" dirty="0">
              <a:solidFill>
                <a:srgbClr val="FFFFFF"/>
              </a:solidFill>
              <a:effectLst/>
              <a:latin typeface="Consolas" panose="020B0609020204030204" pitchFamily="49" charset="0"/>
            </a:endParaRPr>
          </a:p>
          <a:p>
            <a:br>
              <a:rPr lang="en-IN" sz="1600" b="0" dirty="0">
                <a:solidFill>
                  <a:srgbClr val="FFFFFF"/>
                </a:solidFill>
                <a:effectLst/>
                <a:latin typeface="Consolas" panose="020B0609020204030204" pitchFamily="49" charset="0"/>
              </a:rPr>
            </a:br>
            <a:r>
              <a:rPr lang="en-IN" sz="1600" b="0" dirty="0">
                <a:solidFill>
                  <a:srgbClr val="FFFFFF"/>
                </a:solidFill>
                <a:effectLst/>
                <a:latin typeface="Consolas" panose="020B0609020204030204" pitchFamily="49" charset="0"/>
              </a:rPr>
              <a:t>    </a:t>
            </a:r>
            <a:r>
              <a:rPr lang="en-IN" sz="1600" b="0" dirty="0">
                <a:solidFill>
                  <a:srgbClr val="569CD6"/>
                </a:solidFill>
                <a:effectLst/>
                <a:latin typeface="Consolas" panose="020B0609020204030204" pitchFamily="49" charset="0"/>
              </a:rPr>
              <a:t>def</a:t>
            </a:r>
            <a:r>
              <a:rPr lang="en-IN" sz="1600" b="0" dirty="0">
                <a:solidFill>
                  <a:srgbClr val="FFFFFF"/>
                </a:solidFill>
                <a:effectLst/>
                <a:latin typeface="Consolas" panose="020B0609020204030204" pitchFamily="49" charset="0"/>
              </a:rPr>
              <a:t> </a:t>
            </a:r>
            <a:r>
              <a:rPr lang="en-IN" sz="1600" b="0" dirty="0">
                <a:solidFill>
                  <a:srgbClr val="DCDCAA"/>
                </a:solidFill>
                <a:effectLst/>
                <a:latin typeface="Consolas" panose="020B0609020204030204" pitchFamily="49" charset="0"/>
              </a:rPr>
              <a:t>update</a:t>
            </a:r>
            <a:r>
              <a:rPr lang="en-IN" sz="1600" b="0" dirty="0">
                <a:solidFill>
                  <a:srgbClr val="FFFFFF"/>
                </a:solidFill>
                <a:effectLst/>
                <a:latin typeface="Consolas" panose="020B0609020204030204" pitchFamily="49" charset="0"/>
              </a:rPr>
              <a:t>(</a:t>
            </a:r>
            <a:r>
              <a:rPr lang="en-IN" sz="1600" b="0" dirty="0">
                <a:solidFill>
                  <a:srgbClr val="9CDCFE"/>
                </a:solidFill>
                <a:effectLst/>
                <a:latin typeface="Consolas" panose="020B0609020204030204" pitchFamily="49" charset="0"/>
              </a:rPr>
              <a:t>self</a:t>
            </a:r>
            <a:r>
              <a:rPr lang="en-IN" sz="1600" b="0" dirty="0">
                <a:solidFill>
                  <a:srgbClr val="FFFFFF"/>
                </a:solidFill>
                <a:effectLst/>
                <a:latin typeface="Consolas" panose="020B0609020204030204" pitchFamily="49" charset="0"/>
              </a:rPr>
              <a:t>, </a:t>
            </a:r>
            <a:r>
              <a:rPr lang="en-IN" sz="1600" b="0" dirty="0">
                <a:solidFill>
                  <a:srgbClr val="9CDCFE"/>
                </a:solidFill>
                <a:effectLst/>
                <a:latin typeface="Consolas" panose="020B0609020204030204" pitchFamily="49" charset="0"/>
              </a:rPr>
              <a:t>measurement</a:t>
            </a:r>
            <a:r>
              <a:rPr lang="en-IN" sz="1600" b="0" dirty="0">
                <a:solidFill>
                  <a:srgbClr val="FFFFFF"/>
                </a:solidFill>
                <a:effectLst/>
                <a:latin typeface="Consolas" panose="020B0609020204030204" pitchFamily="49" charset="0"/>
              </a:rPr>
              <a:t>):</a:t>
            </a:r>
          </a:p>
          <a:p>
            <a:r>
              <a:rPr lang="en-IN" sz="1600" b="0" dirty="0">
                <a:solidFill>
                  <a:srgbClr val="FFFFFF"/>
                </a:solidFill>
                <a:effectLst/>
                <a:latin typeface="Consolas" panose="020B0609020204030204" pitchFamily="49" charset="0"/>
              </a:rPr>
              <a:t>        </a:t>
            </a:r>
            <a:r>
              <a:rPr lang="en-IN" sz="1600" b="0" dirty="0">
                <a:solidFill>
                  <a:srgbClr val="7CA668"/>
                </a:solidFill>
                <a:effectLst/>
                <a:latin typeface="Consolas" panose="020B0609020204030204" pitchFamily="49" charset="0"/>
              </a:rPr>
              <a:t># proportional error</a:t>
            </a:r>
            <a:endParaRPr lang="en-IN" sz="1600" b="0" dirty="0">
              <a:solidFill>
                <a:srgbClr val="FFFFFF"/>
              </a:solidFill>
              <a:effectLst/>
              <a:latin typeface="Consolas" panose="020B0609020204030204" pitchFamily="49" charset="0"/>
            </a:endParaRPr>
          </a:p>
          <a:p>
            <a:r>
              <a:rPr lang="en-IN" sz="1600" b="0" dirty="0">
                <a:solidFill>
                  <a:srgbClr val="FFFFFF"/>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self</a:t>
            </a:r>
            <a:r>
              <a:rPr lang="en-IN" sz="1600" b="0" dirty="0" err="1">
                <a:solidFill>
                  <a:srgbClr val="FFFFFF"/>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error</a:t>
            </a:r>
            <a:r>
              <a:rPr lang="en-IN" sz="1600" b="0" dirty="0">
                <a:solidFill>
                  <a:srgbClr val="FFFFFF"/>
                </a:solidFill>
                <a:effectLst/>
                <a:latin typeface="Consolas" panose="020B0609020204030204" pitchFamily="49" charset="0"/>
              </a:rPr>
              <a:t> </a:t>
            </a:r>
            <a:r>
              <a:rPr lang="en-IN" sz="1600" b="0" dirty="0">
                <a:solidFill>
                  <a:srgbClr val="D4D4D4"/>
                </a:solidFill>
                <a:effectLst/>
                <a:latin typeface="Consolas" panose="020B0609020204030204" pitchFamily="49" charset="0"/>
              </a:rPr>
              <a:t>=</a:t>
            </a:r>
            <a:r>
              <a:rPr lang="en-IN" sz="1600" b="0" dirty="0">
                <a:solidFill>
                  <a:srgbClr val="FFFFFF"/>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self</a:t>
            </a:r>
            <a:r>
              <a:rPr lang="en-IN" sz="1600" b="0" dirty="0" err="1">
                <a:solidFill>
                  <a:srgbClr val="FFFFFF"/>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set_point</a:t>
            </a:r>
            <a:r>
              <a:rPr lang="en-IN" sz="1600" b="0" dirty="0">
                <a:solidFill>
                  <a:srgbClr val="FFFFFF"/>
                </a:solidFill>
                <a:effectLst/>
                <a:latin typeface="Consolas" panose="020B0609020204030204" pitchFamily="49" charset="0"/>
              </a:rPr>
              <a:t> </a:t>
            </a:r>
            <a:r>
              <a:rPr lang="en-IN" sz="1600" b="0" dirty="0">
                <a:solidFill>
                  <a:srgbClr val="D4D4D4"/>
                </a:solidFill>
                <a:effectLst/>
                <a:latin typeface="Consolas" panose="020B0609020204030204" pitchFamily="49" charset="0"/>
              </a:rPr>
              <a:t>-</a:t>
            </a:r>
            <a:r>
              <a:rPr lang="en-IN" sz="1600" b="0" dirty="0">
                <a:solidFill>
                  <a:srgbClr val="FFFFFF"/>
                </a:solidFill>
                <a:effectLst/>
                <a:latin typeface="Consolas" panose="020B0609020204030204" pitchFamily="49" charset="0"/>
              </a:rPr>
              <a:t> </a:t>
            </a:r>
            <a:r>
              <a:rPr lang="en-IN" sz="1600" b="0" dirty="0">
                <a:solidFill>
                  <a:srgbClr val="9CDCFE"/>
                </a:solidFill>
                <a:effectLst/>
                <a:latin typeface="Consolas" panose="020B0609020204030204" pitchFamily="49" charset="0"/>
              </a:rPr>
              <a:t>measurement</a:t>
            </a:r>
            <a:endParaRPr lang="en-IN" sz="1600" b="0" dirty="0">
              <a:solidFill>
                <a:srgbClr val="FFFFFF"/>
              </a:solidFill>
              <a:effectLst/>
              <a:latin typeface="Consolas" panose="020B0609020204030204" pitchFamily="49" charset="0"/>
            </a:endParaRPr>
          </a:p>
          <a:p>
            <a:br>
              <a:rPr lang="en-IN" sz="1600" b="0" dirty="0">
                <a:solidFill>
                  <a:srgbClr val="FFFFFF"/>
                </a:solidFill>
                <a:effectLst/>
                <a:latin typeface="Consolas" panose="020B0609020204030204" pitchFamily="49" charset="0"/>
              </a:rPr>
            </a:br>
            <a:r>
              <a:rPr lang="en-IN" sz="1600" b="0" dirty="0">
                <a:solidFill>
                  <a:srgbClr val="FFFFFF"/>
                </a:solidFill>
                <a:effectLst/>
                <a:latin typeface="Consolas" panose="020B0609020204030204" pitchFamily="49" charset="0"/>
              </a:rPr>
              <a:t>        </a:t>
            </a:r>
            <a:r>
              <a:rPr lang="en-IN" sz="1600" b="0" dirty="0">
                <a:solidFill>
                  <a:srgbClr val="7CA668"/>
                </a:solidFill>
                <a:effectLst/>
                <a:latin typeface="Consolas" panose="020B0609020204030204" pitchFamily="49" charset="0"/>
              </a:rPr>
              <a:t># integral error</a:t>
            </a:r>
            <a:endParaRPr lang="en-IN" sz="1600" b="0" dirty="0">
              <a:solidFill>
                <a:srgbClr val="FFFFFF"/>
              </a:solidFill>
              <a:effectLst/>
              <a:latin typeface="Consolas" panose="020B0609020204030204" pitchFamily="49" charset="0"/>
            </a:endParaRPr>
          </a:p>
          <a:p>
            <a:r>
              <a:rPr lang="en-IN" sz="1600" b="0" dirty="0">
                <a:solidFill>
                  <a:srgbClr val="FFFFFF"/>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self</a:t>
            </a:r>
            <a:r>
              <a:rPr lang="en-IN" sz="1600" b="0" dirty="0" err="1">
                <a:solidFill>
                  <a:srgbClr val="FFFFFF"/>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integral</a:t>
            </a:r>
            <a:r>
              <a:rPr lang="en-IN" sz="1600" b="0" dirty="0">
                <a:solidFill>
                  <a:srgbClr val="FFFFFF"/>
                </a:solidFill>
                <a:effectLst/>
                <a:latin typeface="Consolas" panose="020B0609020204030204" pitchFamily="49" charset="0"/>
              </a:rPr>
              <a:t> </a:t>
            </a:r>
            <a:r>
              <a:rPr lang="en-IN" sz="1600" b="0" dirty="0">
                <a:solidFill>
                  <a:srgbClr val="D4D4D4"/>
                </a:solidFill>
                <a:effectLst/>
                <a:latin typeface="Consolas" panose="020B0609020204030204" pitchFamily="49" charset="0"/>
              </a:rPr>
              <a:t>+=</a:t>
            </a:r>
            <a:r>
              <a:rPr lang="en-IN" sz="1600" b="0" dirty="0">
                <a:solidFill>
                  <a:srgbClr val="FFFFFF"/>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self</a:t>
            </a:r>
            <a:r>
              <a:rPr lang="en-IN" sz="1600" b="0" dirty="0" err="1">
                <a:solidFill>
                  <a:srgbClr val="FFFFFF"/>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error</a:t>
            </a:r>
            <a:endParaRPr lang="en-IN" sz="1600" b="0" dirty="0">
              <a:solidFill>
                <a:srgbClr val="FFFFFF"/>
              </a:solidFill>
              <a:effectLst/>
              <a:latin typeface="Consolas" panose="020B0609020204030204" pitchFamily="49" charset="0"/>
            </a:endParaRPr>
          </a:p>
          <a:p>
            <a:br>
              <a:rPr lang="en-IN" sz="1600" b="0" dirty="0">
                <a:solidFill>
                  <a:srgbClr val="FFFFFF"/>
                </a:solidFill>
                <a:effectLst/>
                <a:latin typeface="Consolas" panose="020B0609020204030204" pitchFamily="49" charset="0"/>
              </a:rPr>
            </a:br>
            <a:r>
              <a:rPr lang="en-IN" sz="1600" b="0" dirty="0">
                <a:solidFill>
                  <a:srgbClr val="FFFFFF"/>
                </a:solidFill>
                <a:effectLst/>
                <a:latin typeface="Consolas" panose="020B0609020204030204" pitchFamily="49" charset="0"/>
              </a:rPr>
              <a:t>        </a:t>
            </a:r>
            <a:r>
              <a:rPr lang="en-IN" sz="1600" b="0" dirty="0">
                <a:solidFill>
                  <a:srgbClr val="C586C0"/>
                </a:solidFill>
                <a:effectLst/>
                <a:latin typeface="Consolas" panose="020B0609020204030204" pitchFamily="49" charset="0"/>
              </a:rPr>
              <a:t>return</a:t>
            </a:r>
            <a:r>
              <a:rPr lang="en-IN" sz="1600" b="0" dirty="0">
                <a:solidFill>
                  <a:srgbClr val="FFFFFF"/>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self</a:t>
            </a:r>
            <a:r>
              <a:rPr lang="en-IN" sz="1600" b="0" dirty="0" err="1">
                <a:solidFill>
                  <a:srgbClr val="FFFFFF"/>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Kp</a:t>
            </a:r>
            <a:r>
              <a:rPr lang="en-IN" sz="1600" b="0" dirty="0">
                <a:solidFill>
                  <a:srgbClr val="FFFFFF"/>
                </a:solidFill>
                <a:effectLst/>
                <a:latin typeface="Consolas" panose="020B0609020204030204" pitchFamily="49" charset="0"/>
              </a:rPr>
              <a:t> </a:t>
            </a:r>
            <a:r>
              <a:rPr lang="en-IN" sz="1600" b="0" dirty="0">
                <a:solidFill>
                  <a:srgbClr val="D4D4D4"/>
                </a:solidFill>
                <a:effectLst/>
                <a:latin typeface="Consolas" panose="020B0609020204030204" pitchFamily="49" charset="0"/>
              </a:rPr>
              <a:t>*</a:t>
            </a:r>
            <a:r>
              <a:rPr lang="en-IN" sz="1600" b="0" dirty="0">
                <a:solidFill>
                  <a:srgbClr val="FFFFFF"/>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self</a:t>
            </a:r>
            <a:r>
              <a:rPr lang="en-IN" sz="1600" b="0" dirty="0" err="1">
                <a:solidFill>
                  <a:srgbClr val="FFFFFF"/>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error</a:t>
            </a:r>
            <a:r>
              <a:rPr lang="en-IN" sz="1600" b="0" dirty="0">
                <a:solidFill>
                  <a:srgbClr val="FFFFFF"/>
                </a:solidFill>
                <a:effectLst/>
                <a:latin typeface="Consolas" panose="020B0609020204030204" pitchFamily="49" charset="0"/>
              </a:rPr>
              <a:t> </a:t>
            </a:r>
            <a:r>
              <a:rPr lang="en-IN" sz="1600" b="0" dirty="0">
                <a:solidFill>
                  <a:srgbClr val="D4D4D4"/>
                </a:solidFill>
                <a:effectLst/>
                <a:latin typeface="Consolas" panose="020B0609020204030204" pitchFamily="49" charset="0"/>
              </a:rPr>
              <a:t>+</a:t>
            </a:r>
            <a:r>
              <a:rPr lang="en-IN" sz="1600" b="0" dirty="0">
                <a:solidFill>
                  <a:srgbClr val="FFFFFF"/>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self</a:t>
            </a:r>
            <a:r>
              <a:rPr lang="en-IN" sz="1600" b="0" dirty="0" err="1">
                <a:solidFill>
                  <a:srgbClr val="FFFFFF"/>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Ki</a:t>
            </a:r>
            <a:r>
              <a:rPr lang="en-IN" sz="1600" b="0" dirty="0">
                <a:solidFill>
                  <a:srgbClr val="FFFFFF"/>
                </a:solidFill>
                <a:effectLst/>
                <a:latin typeface="Consolas" panose="020B0609020204030204" pitchFamily="49" charset="0"/>
              </a:rPr>
              <a:t> </a:t>
            </a:r>
            <a:r>
              <a:rPr lang="en-IN" sz="1600" b="0" dirty="0">
                <a:solidFill>
                  <a:srgbClr val="D4D4D4"/>
                </a:solidFill>
                <a:effectLst/>
                <a:latin typeface="Consolas" panose="020B0609020204030204" pitchFamily="49" charset="0"/>
              </a:rPr>
              <a:t>*</a:t>
            </a:r>
            <a:r>
              <a:rPr lang="en-IN" sz="1600" b="0" dirty="0">
                <a:solidFill>
                  <a:srgbClr val="FFFFFF"/>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self</a:t>
            </a:r>
            <a:r>
              <a:rPr lang="en-IN" sz="1600" b="0" dirty="0" err="1">
                <a:solidFill>
                  <a:srgbClr val="FFFFFF"/>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integral</a:t>
            </a:r>
            <a:endParaRPr lang="en-IN" sz="1600" b="0" dirty="0">
              <a:solidFill>
                <a:srgbClr val="FFFFFF"/>
              </a:solidFill>
              <a:effectLst/>
              <a:latin typeface="Consolas" panose="020B0609020204030204" pitchFamily="49" charset="0"/>
            </a:endParaRPr>
          </a:p>
        </p:txBody>
      </p:sp>
      <p:sp>
        <p:nvSpPr>
          <p:cNvPr id="6" name="TextBox 5">
            <a:extLst>
              <a:ext uri="{FF2B5EF4-FFF2-40B4-BE49-F238E27FC236}">
                <a16:creationId xmlns:a16="http://schemas.microsoft.com/office/drawing/2014/main" id="{E9E9D084-5509-404F-84D6-B91A8F61B9BB}"/>
              </a:ext>
            </a:extLst>
          </p:cNvPr>
          <p:cNvSpPr txBox="1"/>
          <p:nvPr/>
        </p:nvSpPr>
        <p:spPr>
          <a:xfrm>
            <a:off x="245805" y="314236"/>
            <a:ext cx="4080388" cy="12003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b="0" dirty="0" err="1">
                <a:solidFill>
                  <a:srgbClr val="9CDCFE"/>
                </a:solidFill>
                <a:effectLst/>
                <a:latin typeface="Consolas" panose="020B0609020204030204" pitchFamily="49" charset="0"/>
              </a:rPr>
              <a:t>sio</a:t>
            </a:r>
            <a:r>
              <a:rPr lang="en-US" b="0" dirty="0">
                <a:solidFill>
                  <a:srgbClr val="FFFFFF"/>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 </a:t>
            </a:r>
            <a:r>
              <a:rPr lang="en-US" b="0" dirty="0" err="1">
                <a:solidFill>
                  <a:srgbClr val="4EC9B0"/>
                </a:solidFill>
                <a:effectLst/>
                <a:latin typeface="Consolas" panose="020B0609020204030204" pitchFamily="49" charset="0"/>
              </a:rPr>
              <a:t>socketio</a:t>
            </a:r>
            <a:r>
              <a:rPr lang="en-US" b="0" dirty="0" err="1">
                <a:solidFill>
                  <a:srgbClr val="FFFFFF"/>
                </a:solidFill>
                <a:effectLst/>
                <a:latin typeface="Consolas" panose="020B0609020204030204" pitchFamily="49" charset="0"/>
              </a:rPr>
              <a:t>.</a:t>
            </a:r>
            <a:r>
              <a:rPr lang="en-US" b="0" dirty="0" err="1">
                <a:solidFill>
                  <a:srgbClr val="4EC9B0"/>
                </a:solidFill>
                <a:effectLst/>
                <a:latin typeface="Consolas" panose="020B0609020204030204" pitchFamily="49" charset="0"/>
              </a:rPr>
              <a:t>Server</a:t>
            </a:r>
            <a:r>
              <a:rPr lang="en-US" b="0" dirty="0">
                <a:solidFill>
                  <a:srgbClr val="FFFFFF"/>
                </a:solidFill>
                <a:effectLst/>
                <a:latin typeface="Consolas" panose="020B0609020204030204" pitchFamily="49" charset="0"/>
              </a:rPr>
              <a:t>()</a:t>
            </a:r>
          </a:p>
          <a:p>
            <a:r>
              <a:rPr lang="en-US" b="0" dirty="0">
                <a:solidFill>
                  <a:srgbClr val="9CDCFE"/>
                </a:solidFill>
                <a:effectLst/>
                <a:latin typeface="Consolas" panose="020B0609020204030204" pitchFamily="49" charset="0"/>
              </a:rPr>
              <a:t>app</a:t>
            </a:r>
            <a:r>
              <a:rPr lang="en-US" b="0" dirty="0">
                <a:solidFill>
                  <a:srgbClr val="FFFFFF"/>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 </a:t>
            </a:r>
            <a:r>
              <a:rPr lang="en-US" b="0" dirty="0">
                <a:solidFill>
                  <a:srgbClr val="4EC9B0"/>
                </a:solidFill>
                <a:effectLst/>
                <a:latin typeface="Consolas" panose="020B0609020204030204" pitchFamily="49" charset="0"/>
              </a:rPr>
              <a:t>Flask</a:t>
            </a:r>
            <a:r>
              <a:rPr lang="en-US" b="0" dirty="0">
                <a:solidFill>
                  <a:srgbClr val="FFFFFF"/>
                </a:solidFill>
                <a:effectLst/>
                <a:latin typeface="Consolas" panose="020B0609020204030204" pitchFamily="49" charset="0"/>
              </a:rPr>
              <a:t>(</a:t>
            </a:r>
            <a:r>
              <a:rPr lang="en-US" b="0" dirty="0">
                <a:solidFill>
                  <a:srgbClr val="9CDCFE"/>
                </a:solidFill>
                <a:effectLst/>
                <a:latin typeface="Consolas" panose="020B0609020204030204" pitchFamily="49" charset="0"/>
              </a:rPr>
              <a:t>__name__</a:t>
            </a:r>
            <a:r>
              <a:rPr lang="en-US" b="0" dirty="0">
                <a:solidFill>
                  <a:srgbClr val="FFFFFF"/>
                </a:solidFill>
                <a:effectLst/>
                <a:latin typeface="Consolas" panose="020B0609020204030204" pitchFamily="49" charset="0"/>
              </a:rPr>
              <a:t>)</a:t>
            </a:r>
          </a:p>
          <a:p>
            <a:r>
              <a:rPr lang="en-US" b="0" dirty="0">
                <a:solidFill>
                  <a:srgbClr val="9CDCFE"/>
                </a:solidFill>
                <a:effectLst/>
                <a:latin typeface="Consolas" panose="020B0609020204030204" pitchFamily="49" charset="0"/>
              </a:rPr>
              <a:t>model</a:t>
            </a:r>
            <a:r>
              <a:rPr lang="en-US" b="0" dirty="0">
                <a:solidFill>
                  <a:srgbClr val="FFFFFF"/>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 </a:t>
            </a:r>
            <a:r>
              <a:rPr lang="en-US" b="0" dirty="0">
                <a:solidFill>
                  <a:srgbClr val="569CD6"/>
                </a:solidFill>
                <a:effectLst/>
                <a:latin typeface="Consolas" panose="020B0609020204030204" pitchFamily="49" charset="0"/>
              </a:rPr>
              <a:t>None</a:t>
            </a:r>
            <a:endParaRPr lang="en-US" b="0" dirty="0">
              <a:solidFill>
                <a:srgbClr val="FFFFFF"/>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prev_image_array</a:t>
            </a:r>
            <a:r>
              <a:rPr lang="en-US" b="0" dirty="0">
                <a:solidFill>
                  <a:srgbClr val="FFFFFF"/>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 </a:t>
            </a:r>
            <a:r>
              <a:rPr lang="en-US" b="0" dirty="0">
                <a:solidFill>
                  <a:srgbClr val="569CD6"/>
                </a:solidFill>
                <a:effectLst/>
                <a:latin typeface="Consolas" panose="020B0609020204030204" pitchFamily="49" charset="0"/>
              </a:rPr>
              <a:t>None</a:t>
            </a:r>
            <a:endParaRPr lang="en-US" b="0" dirty="0">
              <a:solidFill>
                <a:srgbClr val="FFFFFF"/>
              </a:solidFill>
              <a:effectLst/>
              <a:latin typeface="Consolas" panose="020B0609020204030204" pitchFamily="49" charset="0"/>
            </a:endParaRPr>
          </a:p>
        </p:txBody>
      </p:sp>
      <p:sp>
        <p:nvSpPr>
          <p:cNvPr id="8" name="TextBox 7">
            <a:extLst>
              <a:ext uri="{FF2B5EF4-FFF2-40B4-BE49-F238E27FC236}">
                <a16:creationId xmlns:a16="http://schemas.microsoft.com/office/drawing/2014/main" id="{A6ED46F3-6BA5-4042-B606-D80A6845F469}"/>
              </a:ext>
            </a:extLst>
          </p:cNvPr>
          <p:cNvSpPr txBox="1"/>
          <p:nvPr/>
        </p:nvSpPr>
        <p:spPr>
          <a:xfrm>
            <a:off x="4522838" y="5425437"/>
            <a:ext cx="6528619" cy="83099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IN" sz="1600" b="0" dirty="0">
                <a:solidFill>
                  <a:srgbClr val="9CDCFE"/>
                </a:solidFill>
                <a:effectLst/>
                <a:latin typeface="Consolas" panose="020B0609020204030204" pitchFamily="49" charset="0"/>
              </a:rPr>
              <a:t>controller</a:t>
            </a:r>
            <a:r>
              <a:rPr lang="en-IN" sz="1600" b="0" dirty="0">
                <a:solidFill>
                  <a:srgbClr val="FFFFFF"/>
                </a:solidFill>
                <a:effectLst/>
                <a:latin typeface="Consolas" panose="020B0609020204030204" pitchFamily="49" charset="0"/>
              </a:rPr>
              <a:t> </a:t>
            </a:r>
            <a:r>
              <a:rPr lang="en-IN" sz="1600" b="0" dirty="0">
                <a:solidFill>
                  <a:srgbClr val="D4D4D4"/>
                </a:solidFill>
                <a:effectLst/>
                <a:latin typeface="Consolas" panose="020B0609020204030204" pitchFamily="49" charset="0"/>
              </a:rPr>
              <a:t>=</a:t>
            </a:r>
            <a:r>
              <a:rPr lang="en-IN" sz="1600" b="0" dirty="0">
                <a:solidFill>
                  <a:srgbClr val="FFFFFF"/>
                </a:solidFill>
                <a:effectLst/>
                <a:latin typeface="Consolas" panose="020B0609020204030204" pitchFamily="49" charset="0"/>
              </a:rPr>
              <a:t> </a:t>
            </a:r>
            <a:r>
              <a:rPr lang="en-IN" sz="1600" b="0" dirty="0" err="1">
                <a:solidFill>
                  <a:srgbClr val="4EC9B0"/>
                </a:solidFill>
                <a:effectLst/>
                <a:latin typeface="Consolas" panose="020B0609020204030204" pitchFamily="49" charset="0"/>
              </a:rPr>
              <a:t>SimplePIController</a:t>
            </a:r>
            <a:r>
              <a:rPr lang="en-IN" sz="1600" b="0" dirty="0">
                <a:solidFill>
                  <a:srgbClr val="FFFFFF"/>
                </a:solidFill>
                <a:effectLst/>
                <a:latin typeface="Consolas" panose="020B0609020204030204" pitchFamily="49" charset="0"/>
              </a:rPr>
              <a:t>(</a:t>
            </a:r>
            <a:r>
              <a:rPr lang="en-IN" sz="1600" b="0" dirty="0">
                <a:solidFill>
                  <a:srgbClr val="B5CEA8"/>
                </a:solidFill>
                <a:effectLst/>
                <a:latin typeface="Consolas" panose="020B0609020204030204" pitchFamily="49" charset="0"/>
              </a:rPr>
              <a:t>0.1</a:t>
            </a:r>
            <a:r>
              <a:rPr lang="en-IN" sz="1600" b="0" dirty="0">
                <a:solidFill>
                  <a:srgbClr val="FFFFFF"/>
                </a:solidFill>
                <a:effectLst/>
                <a:latin typeface="Consolas" panose="020B0609020204030204" pitchFamily="49" charset="0"/>
              </a:rPr>
              <a:t>, </a:t>
            </a:r>
            <a:r>
              <a:rPr lang="en-IN" sz="1600" b="0" dirty="0">
                <a:solidFill>
                  <a:srgbClr val="B5CEA8"/>
                </a:solidFill>
                <a:effectLst/>
                <a:latin typeface="Consolas" panose="020B0609020204030204" pitchFamily="49" charset="0"/>
              </a:rPr>
              <a:t>0.002</a:t>
            </a:r>
            <a:r>
              <a:rPr lang="en-IN" sz="1600" b="0" dirty="0">
                <a:solidFill>
                  <a:srgbClr val="FFFFFF"/>
                </a:solidFill>
                <a:effectLst/>
                <a:latin typeface="Consolas" panose="020B0609020204030204" pitchFamily="49" charset="0"/>
              </a:rPr>
              <a:t>)</a:t>
            </a:r>
          </a:p>
          <a:p>
            <a:r>
              <a:rPr lang="en-IN" sz="1600" b="0" dirty="0" err="1">
                <a:solidFill>
                  <a:srgbClr val="9CDCFE"/>
                </a:solidFill>
                <a:effectLst/>
                <a:latin typeface="Consolas" panose="020B0609020204030204" pitchFamily="49" charset="0"/>
              </a:rPr>
              <a:t>set_speed</a:t>
            </a:r>
            <a:r>
              <a:rPr lang="en-IN" sz="1600" b="0" dirty="0">
                <a:solidFill>
                  <a:srgbClr val="FFFFFF"/>
                </a:solidFill>
                <a:effectLst/>
                <a:latin typeface="Consolas" panose="020B0609020204030204" pitchFamily="49" charset="0"/>
              </a:rPr>
              <a:t> </a:t>
            </a:r>
            <a:r>
              <a:rPr lang="en-IN" sz="1600" b="0" dirty="0">
                <a:solidFill>
                  <a:srgbClr val="D4D4D4"/>
                </a:solidFill>
                <a:effectLst/>
                <a:latin typeface="Consolas" panose="020B0609020204030204" pitchFamily="49" charset="0"/>
              </a:rPr>
              <a:t>=</a:t>
            </a:r>
            <a:r>
              <a:rPr lang="en-IN" sz="1600" b="0" dirty="0">
                <a:solidFill>
                  <a:srgbClr val="FFFFFF"/>
                </a:solidFill>
                <a:effectLst/>
                <a:latin typeface="Consolas" panose="020B0609020204030204" pitchFamily="49" charset="0"/>
              </a:rPr>
              <a:t> </a:t>
            </a:r>
            <a:r>
              <a:rPr lang="en-IN" sz="1600" b="0" dirty="0">
                <a:solidFill>
                  <a:srgbClr val="B5CEA8"/>
                </a:solidFill>
                <a:effectLst/>
                <a:latin typeface="Consolas" panose="020B0609020204030204" pitchFamily="49" charset="0"/>
              </a:rPr>
              <a:t>9</a:t>
            </a:r>
            <a:endParaRPr lang="en-IN" sz="1600" b="0" dirty="0">
              <a:solidFill>
                <a:srgbClr val="FFFFFF"/>
              </a:solidFill>
              <a:effectLst/>
              <a:latin typeface="Consolas" panose="020B0609020204030204" pitchFamily="49" charset="0"/>
            </a:endParaRPr>
          </a:p>
          <a:p>
            <a:r>
              <a:rPr lang="en-IN" sz="1600" b="0" dirty="0" err="1">
                <a:solidFill>
                  <a:srgbClr val="9CDCFE"/>
                </a:solidFill>
                <a:effectLst/>
                <a:latin typeface="Consolas" panose="020B0609020204030204" pitchFamily="49" charset="0"/>
              </a:rPr>
              <a:t>controller</a:t>
            </a:r>
            <a:r>
              <a:rPr lang="en-IN" sz="1600" b="0" dirty="0" err="1">
                <a:solidFill>
                  <a:srgbClr val="FFFFFF"/>
                </a:solidFill>
                <a:effectLst/>
                <a:latin typeface="Consolas" panose="020B0609020204030204" pitchFamily="49" charset="0"/>
              </a:rPr>
              <a:t>.</a:t>
            </a:r>
            <a:r>
              <a:rPr lang="en-IN" sz="1600" b="0" dirty="0" err="1">
                <a:solidFill>
                  <a:srgbClr val="DCDCAA"/>
                </a:solidFill>
                <a:effectLst/>
                <a:latin typeface="Consolas" panose="020B0609020204030204" pitchFamily="49" charset="0"/>
              </a:rPr>
              <a:t>set_desired</a:t>
            </a:r>
            <a:r>
              <a:rPr lang="en-IN" sz="1600" b="0" dirty="0">
                <a:solidFill>
                  <a:srgbClr val="FFFFFF"/>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set_speed</a:t>
            </a:r>
            <a:r>
              <a:rPr lang="en-IN" sz="1600" b="0" dirty="0">
                <a:solidFill>
                  <a:srgbClr val="FFFFFF"/>
                </a:solidFill>
                <a:effectLst/>
                <a:latin typeface="Consolas" panose="020B0609020204030204" pitchFamily="49" charset="0"/>
              </a:rPr>
              <a:t>)</a:t>
            </a:r>
          </a:p>
        </p:txBody>
      </p:sp>
    </p:spTree>
    <p:extLst>
      <p:ext uri="{BB962C8B-B14F-4D97-AF65-F5344CB8AC3E}">
        <p14:creationId xmlns:p14="http://schemas.microsoft.com/office/powerpoint/2010/main" val="3960019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F2EAFF-711D-40EC-AC74-809D5AF49962}"/>
              </a:ext>
            </a:extLst>
          </p:cNvPr>
          <p:cNvSpPr txBox="1"/>
          <p:nvPr/>
        </p:nvSpPr>
        <p:spPr>
          <a:xfrm>
            <a:off x="417870" y="366623"/>
            <a:ext cx="11356260" cy="61247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IN" sz="1400" b="0" dirty="0">
                <a:solidFill>
                  <a:srgbClr val="DCDCAA"/>
                </a:solidFill>
                <a:effectLst/>
                <a:latin typeface="Consolas" panose="020B0609020204030204" pitchFamily="49" charset="0"/>
              </a:rPr>
              <a:t>@</a:t>
            </a:r>
            <a:r>
              <a:rPr lang="en-IN" sz="1400" b="0" dirty="0">
                <a:solidFill>
                  <a:srgbClr val="9CDCFE"/>
                </a:solidFill>
                <a:effectLst/>
                <a:latin typeface="Consolas" panose="020B0609020204030204" pitchFamily="49" charset="0"/>
              </a:rPr>
              <a:t>sio</a:t>
            </a:r>
            <a:r>
              <a:rPr lang="en-IN" sz="1400" b="0" dirty="0">
                <a:solidFill>
                  <a:srgbClr val="DCDCAA"/>
                </a:solidFill>
                <a:effectLst/>
                <a:latin typeface="Consolas" panose="020B0609020204030204" pitchFamily="49" charset="0"/>
              </a:rPr>
              <a:t>.on</a:t>
            </a:r>
            <a:r>
              <a:rPr lang="en-IN" sz="1400" b="0" dirty="0">
                <a:solidFill>
                  <a:srgbClr val="FFFFFF"/>
                </a:solidFill>
                <a:effectLst/>
                <a:latin typeface="Consolas" panose="020B0609020204030204" pitchFamily="49" charset="0"/>
              </a:rPr>
              <a:t>(</a:t>
            </a:r>
            <a:r>
              <a:rPr lang="en-IN" sz="1400" b="0" dirty="0">
                <a:solidFill>
                  <a:srgbClr val="CE9178"/>
                </a:solidFill>
                <a:effectLst/>
                <a:latin typeface="Consolas" panose="020B0609020204030204" pitchFamily="49" charset="0"/>
              </a:rPr>
              <a:t>'telemetry'</a:t>
            </a:r>
            <a:r>
              <a:rPr lang="en-IN" sz="1400" b="0" dirty="0">
                <a:solidFill>
                  <a:srgbClr val="FFFFFF"/>
                </a:solidFill>
                <a:effectLst/>
                <a:latin typeface="Consolas" panose="020B0609020204030204" pitchFamily="49" charset="0"/>
              </a:rPr>
              <a:t>)</a:t>
            </a:r>
          </a:p>
          <a:p>
            <a:r>
              <a:rPr lang="en-IN" sz="1400" b="0" dirty="0">
                <a:solidFill>
                  <a:srgbClr val="569CD6"/>
                </a:solidFill>
                <a:effectLst/>
                <a:latin typeface="Consolas" panose="020B0609020204030204" pitchFamily="49" charset="0"/>
              </a:rPr>
              <a:t>def</a:t>
            </a:r>
            <a:r>
              <a:rPr lang="en-IN" sz="1400" b="0" dirty="0">
                <a:solidFill>
                  <a:srgbClr val="FFFFFF"/>
                </a:solidFill>
                <a:effectLst/>
                <a:latin typeface="Consolas" panose="020B0609020204030204" pitchFamily="49" charset="0"/>
              </a:rPr>
              <a:t> </a:t>
            </a:r>
            <a:r>
              <a:rPr lang="en-IN" sz="1400" b="0" dirty="0">
                <a:solidFill>
                  <a:srgbClr val="DCDCAA"/>
                </a:solidFill>
                <a:effectLst/>
                <a:latin typeface="Consolas" panose="020B0609020204030204" pitchFamily="49" charset="0"/>
              </a:rPr>
              <a:t>telemetry</a:t>
            </a:r>
            <a:r>
              <a:rPr lang="en-IN" sz="1400" b="0" dirty="0">
                <a:solidFill>
                  <a:srgbClr val="FFFFFF"/>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sid</a:t>
            </a:r>
            <a:r>
              <a:rPr lang="en-IN" sz="1400" b="0" dirty="0">
                <a:solidFill>
                  <a:srgbClr val="FFFFFF"/>
                </a:solidFill>
                <a:effectLst/>
                <a:latin typeface="Consolas" panose="020B0609020204030204" pitchFamily="49" charset="0"/>
              </a:rPr>
              <a:t>, </a:t>
            </a:r>
            <a:r>
              <a:rPr lang="en-IN" sz="1400" b="0" dirty="0">
                <a:solidFill>
                  <a:srgbClr val="9CDCFE"/>
                </a:solidFill>
                <a:effectLst/>
                <a:latin typeface="Consolas" panose="020B0609020204030204" pitchFamily="49" charset="0"/>
              </a:rPr>
              <a:t>data</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C586C0"/>
                </a:solidFill>
                <a:effectLst/>
                <a:latin typeface="Consolas" panose="020B0609020204030204" pitchFamily="49" charset="0"/>
              </a:rPr>
              <a:t>if</a:t>
            </a:r>
            <a:r>
              <a:rPr lang="en-IN" sz="1400" b="0" dirty="0">
                <a:solidFill>
                  <a:srgbClr val="FFFFFF"/>
                </a:solidFill>
                <a:effectLst/>
                <a:latin typeface="Consolas" panose="020B0609020204030204" pitchFamily="49" charset="0"/>
              </a:rPr>
              <a:t> </a:t>
            </a:r>
            <a:r>
              <a:rPr lang="en-IN" sz="1400" b="0" dirty="0">
                <a:solidFill>
                  <a:srgbClr val="9CDCFE"/>
                </a:solidFill>
                <a:effectLst/>
                <a:latin typeface="Consolas" panose="020B0609020204030204" pitchFamily="49" charset="0"/>
              </a:rPr>
              <a:t>data</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CA668"/>
                </a:solidFill>
                <a:effectLst/>
                <a:latin typeface="Consolas" panose="020B0609020204030204" pitchFamily="49" charset="0"/>
              </a:rPr>
              <a:t># The current steering angle of the car</a:t>
            </a:r>
            <a:endParaRPr lang="en-IN" sz="1400" b="0" dirty="0">
              <a:solidFill>
                <a:srgbClr val="FFFFFF"/>
              </a:solidFill>
              <a:effectLst/>
              <a:latin typeface="Consolas" panose="020B0609020204030204" pitchFamily="49" charset="0"/>
            </a:endParaRPr>
          </a:p>
          <a:p>
            <a:r>
              <a:rPr lang="en-IN" sz="1400" b="0" dirty="0">
                <a:solidFill>
                  <a:srgbClr val="FFFFFF"/>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steering_angle</a:t>
            </a:r>
            <a:r>
              <a:rPr lang="en-IN" sz="1400" b="0" dirty="0">
                <a:solidFill>
                  <a:srgbClr val="FFFFFF"/>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9CDCFE"/>
                </a:solidFill>
                <a:effectLst/>
                <a:latin typeface="Consolas" panose="020B0609020204030204" pitchFamily="49" charset="0"/>
              </a:rPr>
              <a:t>data</a:t>
            </a:r>
            <a:r>
              <a:rPr lang="en-IN" sz="1400" b="0" dirty="0">
                <a:solidFill>
                  <a:srgbClr val="FFFFFF"/>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steering_angle</a:t>
            </a:r>
            <a:r>
              <a:rPr lang="en-IN" sz="1400" b="0" dirty="0">
                <a:solidFill>
                  <a:srgbClr val="CE9178"/>
                </a:solidFill>
                <a:effectLst/>
                <a:latin typeface="Consolas" panose="020B0609020204030204" pitchFamily="49" charset="0"/>
              </a:rPr>
              <a:t>"</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CA668"/>
                </a:solidFill>
                <a:effectLst/>
                <a:latin typeface="Consolas" panose="020B0609020204030204" pitchFamily="49" charset="0"/>
              </a:rPr>
              <a:t># The current throttle of the car</a:t>
            </a:r>
            <a:endParaRPr lang="en-IN" sz="1400" b="0" dirty="0">
              <a:solidFill>
                <a:srgbClr val="FFFFFF"/>
              </a:solidFill>
              <a:effectLst/>
              <a:latin typeface="Consolas" panose="020B0609020204030204" pitchFamily="49" charset="0"/>
            </a:endParaRPr>
          </a:p>
          <a:p>
            <a:r>
              <a:rPr lang="en-IN" sz="1400" b="0" dirty="0">
                <a:solidFill>
                  <a:srgbClr val="FFFFFF"/>
                </a:solidFill>
                <a:effectLst/>
                <a:latin typeface="Consolas" panose="020B0609020204030204" pitchFamily="49" charset="0"/>
              </a:rPr>
              <a:t>        </a:t>
            </a:r>
            <a:r>
              <a:rPr lang="en-IN" sz="1400" b="0" dirty="0">
                <a:solidFill>
                  <a:srgbClr val="9CDCFE"/>
                </a:solidFill>
                <a:effectLst/>
                <a:latin typeface="Consolas" panose="020B0609020204030204" pitchFamily="49" charset="0"/>
              </a:rPr>
              <a:t>throttle</a:t>
            </a:r>
            <a:r>
              <a:rPr lang="en-IN" sz="1400" b="0" dirty="0">
                <a:solidFill>
                  <a:srgbClr val="FFFFFF"/>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9CDCFE"/>
                </a:solidFill>
                <a:effectLst/>
                <a:latin typeface="Consolas" panose="020B0609020204030204" pitchFamily="49" charset="0"/>
              </a:rPr>
              <a:t>data</a:t>
            </a:r>
            <a:r>
              <a:rPr lang="en-IN" sz="1400" b="0" dirty="0">
                <a:solidFill>
                  <a:srgbClr val="FFFFFF"/>
                </a:solidFill>
                <a:effectLst/>
                <a:latin typeface="Consolas" panose="020B0609020204030204" pitchFamily="49" charset="0"/>
              </a:rPr>
              <a:t>[</a:t>
            </a:r>
            <a:r>
              <a:rPr lang="en-IN" sz="1400" b="0" dirty="0">
                <a:solidFill>
                  <a:srgbClr val="CE9178"/>
                </a:solidFill>
                <a:effectLst/>
                <a:latin typeface="Consolas" panose="020B0609020204030204" pitchFamily="49" charset="0"/>
              </a:rPr>
              <a:t>"throttle"</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CA668"/>
                </a:solidFill>
                <a:effectLst/>
                <a:latin typeface="Consolas" panose="020B0609020204030204" pitchFamily="49" charset="0"/>
              </a:rPr>
              <a:t># The current speed of the car</a:t>
            </a:r>
            <a:endParaRPr lang="en-IN" sz="1400" b="0" dirty="0">
              <a:solidFill>
                <a:srgbClr val="FFFFFF"/>
              </a:solidFill>
              <a:effectLst/>
              <a:latin typeface="Consolas" panose="020B0609020204030204" pitchFamily="49" charset="0"/>
            </a:endParaRPr>
          </a:p>
          <a:p>
            <a:r>
              <a:rPr lang="en-IN" sz="1400" b="0" dirty="0">
                <a:solidFill>
                  <a:srgbClr val="FFFFFF"/>
                </a:solidFill>
                <a:effectLst/>
                <a:latin typeface="Consolas" panose="020B0609020204030204" pitchFamily="49" charset="0"/>
              </a:rPr>
              <a:t>        </a:t>
            </a:r>
            <a:r>
              <a:rPr lang="en-IN" sz="1400" b="0" dirty="0">
                <a:solidFill>
                  <a:srgbClr val="9CDCFE"/>
                </a:solidFill>
                <a:effectLst/>
                <a:latin typeface="Consolas" panose="020B0609020204030204" pitchFamily="49" charset="0"/>
              </a:rPr>
              <a:t>speed</a:t>
            </a:r>
            <a:r>
              <a:rPr lang="en-IN" sz="1400" b="0" dirty="0">
                <a:solidFill>
                  <a:srgbClr val="FFFFFF"/>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9CDCFE"/>
                </a:solidFill>
                <a:effectLst/>
                <a:latin typeface="Consolas" panose="020B0609020204030204" pitchFamily="49" charset="0"/>
              </a:rPr>
              <a:t>data</a:t>
            </a:r>
            <a:r>
              <a:rPr lang="en-IN" sz="1400" b="0" dirty="0">
                <a:solidFill>
                  <a:srgbClr val="FFFFFF"/>
                </a:solidFill>
                <a:effectLst/>
                <a:latin typeface="Consolas" panose="020B0609020204030204" pitchFamily="49" charset="0"/>
              </a:rPr>
              <a:t>[</a:t>
            </a:r>
            <a:r>
              <a:rPr lang="en-IN" sz="1400" b="0" dirty="0">
                <a:solidFill>
                  <a:srgbClr val="CE9178"/>
                </a:solidFill>
                <a:effectLst/>
                <a:latin typeface="Consolas" panose="020B0609020204030204" pitchFamily="49" charset="0"/>
              </a:rPr>
              <a:t>"speed"</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CA668"/>
                </a:solidFill>
                <a:effectLst/>
                <a:latin typeface="Consolas" panose="020B0609020204030204" pitchFamily="49" charset="0"/>
              </a:rPr>
              <a:t># The current image from the </a:t>
            </a:r>
            <a:r>
              <a:rPr lang="en-IN" sz="1400" b="0" dirty="0" err="1">
                <a:solidFill>
                  <a:srgbClr val="7CA668"/>
                </a:solidFill>
                <a:effectLst/>
                <a:latin typeface="Consolas" panose="020B0609020204030204" pitchFamily="49" charset="0"/>
              </a:rPr>
              <a:t>center</a:t>
            </a:r>
            <a:r>
              <a:rPr lang="en-IN" sz="1400" b="0" dirty="0">
                <a:solidFill>
                  <a:srgbClr val="7CA668"/>
                </a:solidFill>
                <a:effectLst/>
                <a:latin typeface="Consolas" panose="020B0609020204030204" pitchFamily="49" charset="0"/>
              </a:rPr>
              <a:t> camera of the car</a:t>
            </a:r>
            <a:endParaRPr lang="en-IN" sz="1400" b="0" dirty="0">
              <a:solidFill>
                <a:srgbClr val="FFFFFF"/>
              </a:solidFill>
              <a:effectLst/>
              <a:latin typeface="Consolas" panose="020B0609020204030204" pitchFamily="49" charset="0"/>
            </a:endParaRPr>
          </a:p>
          <a:p>
            <a:r>
              <a:rPr lang="en-IN" sz="1400" b="0" dirty="0">
                <a:solidFill>
                  <a:srgbClr val="FFFFFF"/>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imgString</a:t>
            </a:r>
            <a:r>
              <a:rPr lang="en-IN" sz="1400" b="0" dirty="0">
                <a:solidFill>
                  <a:srgbClr val="FFFFFF"/>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9CDCFE"/>
                </a:solidFill>
                <a:effectLst/>
                <a:latin typeface="Consolas" panose="020B0609020204030204" pitchFamily="49" charset="0"/>
              </a:rPr>
              <a:t>data</a:t>
            </a:r>
            <a:r>
              <a:rPr lang="en-IN" sz="1400" b="0" dirty="0">
                <a:solidFill>
                  <a:srgbClr val="FFFFFF"/>
                </a:solidFill>
                <a:effectLst/>
                <a:latin typeface="Consolas" panose="020B0609020204030204" pitchFamily="49" charset="0"/>
              </a:rPr>
              <a:t>[</a:t>
            </a:r>
            <a:r>
              <a:rPr lang="en-IN" sz="1400" b="0" dirty="0">
                <a:solidFill>
                  <a:srgbClr val="CE9178"/>
                </a:solidFill>
                <a:effectLst/>
                <a:latin typeface="Consolas" panose="020B0609020204030204" pitchFamily="49" charset="0"/>
              </a:rPr>
              <a:t>"image"</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9CDCFE"/>
                </a:solidFill>
                <a:effectLst/>
                <a:latin typeface="Consolas" panose="020B0609020204030204" pitchFamily="49" charset="0"/>
              </a:rPr>
              <a:t>image</a:t>
            </a:r>
            <a:r>
              <a:rPr lang="en-IN" sz="1400" b="0" dirty="0">
                <a:solidFill>
                  <a:srgbClr val="FFFFFF"/>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Image</a:t>
            </a:r>
            <a:r>
              <a:rPr lang="en-IN" sz="1400" b="0" dirty="0" err="1">
                <a:solidFill>
                  <a:srgbClr val="FFFFFF"/>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open</a:t>
            </a:r>
            <a:r>
              <a:rPr lang="en-IN" sz="1400" b="0" dirty="0">
                <a:solidFill>
                  <a:srgbClr val="FFFFFF"/>
                </a:solidFill>
                <a:effectLst/>
                <a:latin typeface="Consolas" panose="020B0609020204030204" pitchFamily="49" charset="0"/>
              </a:rPr>
              <a:t>(</a:t>
            </a:r>
            <a:r>
              <a:rPr lang="en-IN" sz="1400" b="0" dirty="0" err="1">
                <a:solidFill>
                  <a:srgbClr val="4EC9B0"/>
                </a:solidFill>
                <a:effectLst/>
                <a:latin typeface="Consolas" panose="020B0609020204030204" pitchFamily="49" charset="0"/>
              </a:rPr>
              <a:t>BytesIO</a:t>
            </a:r>
            <a:r>
              <a:rPr lang="en-IN" sz="1400" b="0" dirty="0">
                <a:solidFill>
                  <a:srgbClr val="FFFFFF"/>
                </a:solidFill>
                <a:effectLst/>
                <a:latin typeface="Consolas" panose="020B0609020204030204" pitchFamily="49" charset="0"/>
              </a:rPr>
              <a:t>(</a:t>
            </a:r>
            <a:r>
              <a:rPr lang="en-IN" sz="1400" b="0" dirty="0">
                <a:solidFill>
                  <a:srgbClr val="4EC9B0"/>
                </a:solidFill>
                <a:effectLst/>
                <a:latin typeface="Consolas" panose="020B0609020204030204" pitchFamily="49" charset="0"/>
              </a:rPr>
              <a:t>base64</a:t>
            </a:r>
            <a:r>
              <a:rPr lang="en-IN" sz="1400" b="0" dirty="0">
                <a:solidFill>
                  <a:srgbClr val="FFFFFF"/>
                </a:solidFill>
                <a:effectLst/>
                <a:latin typeface="Consolas" panose="020B0609020204030204" pitchFamily="49" charset="0"/>
              </a:rPr>
              <a:t>.</a:t>
            </a:r>
            <a:r>
              <a:rPr lang="en-IN" sz="1400" b="0" dirty="0">
                <a:solidFill>
                  <a:srgbClr val="DCDCAA"/>
                </a:solidFill>
                <a:effectLst/>
                <a:latin typeface="Consolas" panose="020B0609020204030204" pitchFamily="49" charset="0"/>
              </a:rPr>
              <a:t>b64decode</a:t>
            </a:r>
            <a:r>
              <a:rPr lang="en-IN" sz="1400" b="0" dirty="0">
                <a:solidFill>
                  <a:srgbClr val="FFFFFF"/>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imgString</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image_array</a:t>
            </a:r>
            <a:r>
              <a:rPr lang="en-IN" sz="1400" b="0" dirty="0">
                <a:solidFill>
                  <a:srgbClr val="FFFFFF"/>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np</a:t>
            </a:r>
            <a:r>
              <a:rPr lang="en-IN" sz="1400" b="0" dirty="0" err="1">
                <a:solidFill>
                  <a:srgbClr val="FFFFFF"/>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asarray</a:t>
            </a:r>
            <a:r>
              <a:rPr lang="en-IN" sz="1400" b="0" dirty="0">
                <a:solidFill>
                  <a:srgbClr val="FFFFFF"/>
                </a:solidFill>
                <a:effectLst/>
                <a:latin typeface="Consolas" panose="020B0609020204030204" pitchFamily="49" charset="0"/>
              </a:rPr>
              <a:t>(</a:t>
            </a:r>
            <a:r>
              <a:rPr lang="en-IN" sz="1400" b="0" dirty="0">
                <a:solidFill>
                  <a:srgbClr val="9CDCFE"/>
                </a:solidFill>
                <a:effectLst/>
                <a:latin typeface="Consolas" panose="020B0609020204030204" pitchFamily="49" charset="0"/>
              </a:rPr>
              <a:t>image</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steering_angle</a:t>
            </a:r>
            <a:r>
              <a:rPr lang="en-IN" sz="1400" b="0" dirty="0">
                <a:solidFill>
                  <a:srgbClr val="FFFFFF"/>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4EC9B0"/>
                </a:solidFill>
                <a:effectLst/>
                <a:latin typeface="Consolas" panose="020B0609020204030204" pitchFamily="49" charset="0"/>
              </a:rPr>
              <a:t>float</a:t>
            </a:r>
            <a:r>
              <a:rPr lang="en-IN" sz="1400" b="0" dirty="0">
                <a:solidFill>
                  <a:srgbClr val="FFFFFF"/>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model</a:t>
            </a:r>
            <a:r>
              <a:rPr lang="en-IN" sz="1400" b="0" dirty="0" err="1">
                <a:solidFill>
                  <a:srgbClr val="FFFFFF"/>
                </a:solidFill>
                <a:effectLst/>
                <a:latin typeface="Consolas" panose="020B0609020204030204" pitchFamily="49" charset="0"/>
              </a:rPr>
              <a:t>.predict</a:t>
            </a:r>
            <a:r>
              <a:rPr lang="en-IN" sz="1400" b="0" dirty="0">
                <a:solidFill>
                  <a:srgbClr val="FFFFFF"/>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image_array</a:t>
            </a:r>
            <a:r>
              <a:rPr lang="en-IN" sz="1400" b="0" dirty="0">
                <a:solidFill>
                  <a:srgbClr val="FFFFFF"/>
                </a:solidFill>
                <a:effectLst/>
                <a:latin typeface="Consolas" panose="020B0609020204030204" pitchFamily="49" charset="0"/>
              </a:rPr>
              <a:t>[</a:t>
            </a:r>
            <a:r>
              <a:rPr lang="en-IN" sz="1400" b="0" dirty="0">
                <a:solidFill>
                  <a:srgbClr val="569CD6"/>
                </a:solidFill>
                <a:effectLst/>
                <a:latin typeface="Consolas" panose="020B0609020204030204" pitchFamily="49" charset="0"/>
              </a:rPr>
              <a:t>None</a:t>
            </a:r>
            <a:r>
              <a:rPr lang="en-IN" sz="1400" b="0" dirty="0">
                <a:solidFill>
                  <a:srgbClr val="FFFFFF"/>
                </a:solidFill>
                <a:effectLst/>
                <a:latin typeface="Consolas" panose="020B0609020204030204" pitchFamily="49" charset="0"/>
              </a:rPr>
              <a:t>, :, :, :], </a:t>
            </a:r>
            <a:r>
              <a:rPr lang="en-IN" sz="1400" b="0" dirty="0" err="1">
                <a:solidFill>
                  <a:srgbClr val="9CDCFE"/>
                </a:solidFill>
                <a:effectLst/>
                <a:latin typeface="Consolas" panose="020B0609020204030204" pitchFamily="49" charset="0"/>
              </a:rPr>
              <a:t>batch_size</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1</a:t>
            </a:r>
            <a:r>
              <a:rPr lang="en-IN" sz="1400" b="0" dirty="0">
                <a:solidFill>
                  <a:srgbClr val="FFFFFF"/>
                </a:solidFill>
                <a:effectLst/>
                <a:latin typeface="Consolas" panose="020B0609020204030204" pitchFamily="49" charset="0"/>
              </a:rPr>
              <a:t>))</a:t>
            </a:r>
          </a:p>
          <a:p>
            <a:br>
              <a:rPr lang="en-IN" sz="1400" b="0" dirty="0">
                <a:solidFill>
                  <a:srgbClr val="FFFFFF"/>
                </a:solidFill>
                <a:effectLst/>
                <a:latin typeface="Consolas" panose="020B0609020204030204" pitchFamily="49" charset="0"/>
              </a:rPr>
            </a:br>
            <a:r>
              <a:rPr lang="en-IN" sz="1400" b="0" dirty="0">
                <a:solidFill>
                  <a:srgbClr val="FFFFFF"/>
                </a:solidFill>
                <a:effectLst/>
                <a:latin typeface="Consolas" panose="020B0609020204030204" pitchFamily="49" charset="0"/>
              </a:rPr>
              <a:t>        </a:t>
            </a:r>
            <a:r>
              <a:rPr lang="en-IN" sz="1400" b="0" dirty="0">
                <a:solidFill>
                  <a:srgbClr val="9CDCFE"/>
                </a:solidFill>
                <a:effectLst/>
                <a:latin typeface="Consolas" panose="020B0609020204030204" pitchFamily="49" charset="0"/>
              </a:rPr>
              <a:t>throttle</a:t>
            </a:r>
            <a:r>
              <a:rPr lang="en-IN" sz="1400" b="0" dirty="0">
                <a:solidFill>
                  <a:srgbClr val="FFFFFF"/>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controller</a:t>
            </a:r>
            <a:r>
              <a:rPr lang="en-IN" sz="1400" b="0" dirty="0" err="1">
                <a:solidFill>
                  <a:srgbClr val="FFFFFF"/>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update</a:t>
            </a:r>
            <a:r>
              <a:rPr lang="en-IN" sz="1400" b="0" dirty="0">
                <a:solidFill>
                  <a:srgbClr val="FFFFFF"/>
                </a:solidFill>
                <a:effectLst/>
                <a:latin typeface="Consolas" panose="020B0609020204030204" pitchFamily="49" charset="0"/>
              </a:rPr>
              <a:t>(</a:t>
            </a:r>
            <a:r>
              <a:rPr lang="en-IN" sz="1400" b="0" dirty="0">
                <a:solidFill>
                  <a:srgbClr val="4EC9B0"/>
                </a:solidFill>
                <a:effectLst/>
                <a:latin typeface="Consolas" panose="020B0609020204030204" pitchFamily="49" charset="0"/>
              </a:rPr>
              <a:t>float</a:t>
            </a:r>
            <a:r>
              <a:rPr lang="en-IN" sz="1400" b="0" dirty="0">
                <a:solidFill>
                  <a:srgbClr val="FFFFFF"/>
                </a:solidFill>
                <a:effectLst/>
                <a:latin typeface="Consolas" panose="020B0609020204030204" pitchFamily="49" charset="0"/>
              </a:rPr>
              <a:t>(</a:t>
            </a:r>
            <a:r>
              <a:rPr lang="en-IN" sz="1400" b="0" dirty="0">
                <a:solidFill>
                  <a:srgbClr val="9CDCFE"/>
                </a:solidFill>
                <a:effectLst/>
                <a:latin typeface="Consolas" panose="020B0609020204030204" pitchFamily="49" charset="0"/>
              </a:rPr>
              <a:t>speed</a:t>
            </a:r>
            <a:r>
              <a:rPr lang="en-IN" sz="1400" b="0" dirty="0">
                <a:solidFill>
                  <a:srgbClr val="FFFFFF"/>
                </a:solidFill>
                <a:effectLst/>
                <a:latin typeface="Consolas" panose="020B0609020204030204" pitchFamily="49" charset="0"/>
              </a:rPr>
              <a:t>))</a:t>
            </a:r>
          </a:p>
          <a:p>
            <a:br>
              <a:rPr lang="en-IN" sz="1400" b="0" dirty="0">
                <a:solidFill>
                  <a:srgbClr val="FFFFFF"/>
                </a:solidFill>
                <a:effectLst/>
                <a:latin typeface="Consolas" panose="020B0609020204030204" pitchFamily="49" charset="0"/>
              </a:rPr>
            </a:br>
            <a:r>
              <a:rPr lang="en-IN" sz="1400" b="0" dirty="0">
                <a:solidFill>
                  <a:srgbClr val="FFFFFF"/>
                </a:solidFill>
                <a:effectLst/>
                <a:latin typeface="Consolas" panose="020B0609020204030204" pitchFamily="49" charset="0"/>
              </a:rPr>
              <a:t>        </a:t>
            </a:r>
            <a:r>
              <a:rPr lang="en-IN" sz="1400" b="0" dirty="0">
                <a:solidFill>
                  <a:srgbClr val="DCDCAA"/>
                </a:solidFill>
                <a:effectLst/>
                <a:latin typeface="Consolas" panose="020B0609020204030204" pitchFamily="49" charset="0"/>
              </a:rPr>
              <a:t>print</a:t>
            </a:r>
            <a:r>
              <a:rPr lang="en-IN" sz="1400" b="0" dirty="0">
                <a:solidFill>
                  <a:srgbClr val="FFFFFF"/>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steering_angle</a:t>
            </a:r>
            <a:r>
              <a:rPr lang="en-IN" sz="1400" b="0" dirty="0">
                <a:solidFill>
                  <a:srgbClr val="FFFFFF"/>
                </a:solidFill>
                <a:effectLst/>
                <a:latin typeface="Consolas" panose="020B0609020204030204" pitchFamily="49" charset="0"/>
              </a:rPr>
              <a:t>, </a:t>
            </a:r>
            <a:r>
              <a:rPr lang="en-IN" sz="1400" b="0" dirty="0">
                <a:solidFill>
                  <a:srgbClr val="9CDCFE"/>
                </a:solidFill>
                <a:effectLst/>
                <a:latin typeface="Consolas" panose="020B0609020204030204" pitchFamily="49" charset="0"/>
              </a:rPr>
              <a:t>throttle</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DCDCAA"/>
                </a:solidFill>
                <a:effectLst/>
                <a:latin typeface="Consolas" panose="020B0609020204030204" pitchFamily="49" charset="0"/>
              </a:rPr>
              <a:t>send_control</a:t>
            </a:r>
            <a:r>
              <a:rPr lang="en-IN" sz="1400" b="0" dirty="0">
                <a:solidFill>
                  <a:srgbClr val="FFFFFF"/>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steering_angle</a:t>
            </a:r>
            <a:r>
              <a:rPr lang="en-IN" sz="1400" b="0" dirty="0">
                <a:solidFill>
                  <a:srgbClr val="FFFFFF"/>
                </a:solidFill>
                <a:effectLst/>
                <a:latin typeface="Consolas" panose="020B0609020204030204" pitchFamily="49" charset="0"/>
              </a:rPr>
              <a:t>, </a:t>
            </a:r>
            <a:r>
              <a:rPr lang="en-IN" sz="1400" b="0" dirty="0">
                <a:solidFill>
                  <a:srgbClr val="9CDCFE"/>
                </a:solidFill>
                <a:effectLst/>
                <a:latin typeface="Consolas" panose="020B0609020204030204" pitchFamily="49" charset="0"/>
              </a:rPr>
              <a:t>throttle</a:t>
            </a:r>
            <a:r>
              <a:rPr lang="en-IN" sz="1400" b="0" dirty="0">
                <a:solidFill>
                  <a:srgbClr val="FFFFFF"/>
                </a:solidFill>
                <a:effectLst/>
                <a:latin typeface="Consolas" panose="020B0609020204030204" pitchFamily="49" charset="0"/>
              </a:rPr>
              <a:t>)</a:t>
            </a:r>
          </a:p>
          <a:p>
            <a:br>
              <a:rPr lang="en-IN" sz="1400" b="0" dirty="0">
                <a:solidFill>
                  <a:srgbClr val="FFFFFF"/>
                </a:solidFill>
                <a:effectLst/>
                <a:latin typeface="Consolas" panose="020B0609020204030204" pitchFamily="49" charset="0"/>
              </a:rPr>
            </a:br>
            <a:r>
              <a:rPr lang="en-IN" sz="1400" b="0" dirty="0">
                <a:solidFill>
                  <a:srgbClr val="FFFFFF"/>
                </a:solidFill>
                <a:effectLst/>
                <a:latin typeface="Consolas" panose="020B0609020204030204" pitchFamily="49" charset="0"/>
              </a:rPr>
              <a:t>        </a:t>
            </a:r>
            <a:r>
              <a:rPr lang="en-IN" sz="1400" b="0" dirty="0">
                <a:solidFill>
                  <a:srgbClr val="7CA668"/>
                </a:solidFill>
                <a:effectLst/>
                <a:latin typeface="Consolas" panose="020B0609020204030204" pitchFamily="49" charset="0"/>
              </a:rPr>
              <a:t># save frame</a:t>
            </a:r>
            <a:endParaRPr lang="en-IN" sz="1400" b="0" dirty="0">
              <a:solidFill>
                <a:srgbClr val="FFFFFF"/>
              </a:solidFill>
              <a:effectLst/>
              <a:latin typeface="Consolas" panose="020B0609020204030204" pitchFamily="49" charset="0"/>
            </a:endParaRPr>
          </a:p>
          <a:p>
            <a:r>
              <a:rPr lang="en-IN" sz="1400" b="0" dirty="0">
                <a:solidFill>
                  <a:srgbClr val="FFFFFF"/>
                </a:solidFill>
                <a:effectLst/>
                <a:latin typeface="Consolas" panose="020B0609020204030204" pitchFamily="49" charset="0"/>
              </a:rPr>
              <a:t>        </a:t>
            </a:r>
            <a:r>
              <a:rPr lang="en-IN" sz="1400" b="0" dirty="0">
                <a:solidFill>
                  <a:srgbClr val="C586C0"/>
                </a:solidFill>
                <a:effectLst/>
                <a:latin typeface="Consolas" panose="020B0609020204030204" pitchFamily="49" charset="0"/>
              </a:rPr>
              <a:t>if</a:t>
            </a:r>
            <a:r>
              <a:rPr lang="en-IN" sz="1400" b="0" dirty="0">
                <a:solidFill>
                  <a:srgbClr val="FFFFFF"/>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args</a:t>
            </a:r>
            <a:r>
              <a:rPr lang="en-IN" sz="1400" b="0" dirty="0" err="1">
                <a:solidFill>
                  <a:srgbClr val="FFFFFF"/>
                </a:solidFill>
                <a:effectLst/>
                <a:latin typeface="Consolas" panose="020B0609020204030204" pitchFamily="49" charset="0"/>
              </a:rPr>
              <a:t>.image_folder</a:t>
            </a:r>
            <a:r>
              <a:rPr lang="en-IN" sz="1400" b="0" dirty="0">
                <a:solidFill>
                  <a:srgbClr val="FFFFFF"/>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a:solidFill>
                  <a:srgbClr val="CE9178"/>
                </a:solidFill>
                <a:effectLst/>
                <a:latin typeface="Consolas" panose="020B0609020204030204" pitchFamily="49" charset="0"/>
              </a:rPr>
              <a:t>''</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9CDCFE"/>
                </a:solidFill>
                <a:effectLst/>
                <a:latin typeface="Consolas" panose="020B0609020204030204" pitchFamily="49" charset="0"/>
              </a:rPr>
              <a:t>timestamp</a:t>
            </a:r>
            <a:r>
              <a:rPr lang="en-IN" sz="1400" b="0" dirty="0">
                <a:solidFill>
                  <a:srgbClr val="FFFFFF"/>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datetime</a:t>
            </a:r>
            <a:r>
              <a:rPr lang="en-IN" sz="1400" b="0" dirty="0" err="1">
                <a:solidFill>
                  <a:srgbClr val="FFFFFF"/>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utcnow</a:t>
            </a:r>
            <a:r>
              <a:rPr lang="en-IN" sz="1400" b="0" dirty="0">
                <a:solidFill>
                  <a:srgbClr val="FFFFFF"/>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strftime</a:t>
            </a:r>
            <a:r>
              <a:rPr lang="en-IN" sz="1400" b="0" dirty="0">
                <a:solidFill>
                  <a:srgbClr val="FFFFFF"/>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Y_%m_</a:t>
            </a:r>
            <a:r>
              <a:rPr lang="en-IN" sz="1400" b="0" dirty="0" err="1">
                <a:solidFill>
                  <a:srgbClr val="569CD6"/>
                </a:solidFill>
                <a:effectLst/>
                <a:latin typeface="Consolas" panose="020B0609020204030204" pitchFamily="49" charset="0"/>
              </a:rPr>
              <a:t>%d</a:t>
            </a:r>
            <a:r>
              <a:rPr lang="en-IN" sz="1400" b="0" dirty="0" err="1">
                <a:solidFill>
                  <a:srgbClr val="CE9178"/>
                </a:solidFill>
                <a:effectLst/>
                <a:latin typeface="Consolas" panose="020B0609020204030204" pitchFamily="49" charset="0"/>
              </a:rPr>
              <a:t>_%H_%M_%S_</a:t>
            </a:r>
            <a:r>
              <a:rPr lang="en-IN" sz="1400" b="0" dirty="0" err="1">
                <a:solidFill>
                  <a:srgbClr val="569CD6"/>
                </a:solidFill>
                <a:effectLst/>
                <a:latin typeface="Consolas" panose="020B0609020204030204" pitchFamily="49" charset="0"/>
              </a:rPr>
              <a:t>%f</a:t>
            </a:r>
            <a:r>
              <a:rPr lang="en-IN" sz="1400" b="0" dirty="0">
                <a:solidFill>
                  <a:srgbClr val="CE9178"/>
                </a:solidFill>
                <a:effectLst/>
                <a:latin typeface="Consolas" panose="020B0609020204030204" pitchFamily="49" charset="0"/>
              </a:rPr>
              <a:t>'</a:t>
            </a:r>
            <a:r>
              <a:rPr lang="en-IN" sz="1400" b="0" dirty="0">
                <a:solidFill>
                  <a:srgbClr val="FFFFFF"/>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3</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image_filename</a:t>
            </a:r>
            <a:r>
              <a:rPr lang="en-IN" sz="1400" b="0" dirty="0">
                <a:solidFill>
                  <a:srgbClr val="FFFFFF"/>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os</a:t>
            </a:r>
            <a:r>
              <a:rPr lang="en-IN" sz="1400" b="0" dirty="0" err="1">
                <a:solidFill>
                  <a:srgbClr val="FFFFFF"/>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path</a:t>
            </a:r>
            <a:r>
              <a:rPr lang="en-IN" sz="1400" b="0" dirty="0" err="1">
                <a:solidFill>
                  <a:srgbClr val="FFFFFF"/>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join</a:t>
            </a:r>
            <a:r>
              <a:rPr lang="en-IN" sz="1400" b="0" dirty="0">
                <a:solidFill>
                  <a:srgbClr val="FFFFFF"/>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args</a:t>
            </a:r>
            <a:r>
              <a:rPr lang="en-IN" sz="1400" b="0" dirty="0" err="1">
                <a:solidFill>
                  <a:srgbClr val="FFFFFF"/>
                </a:solidFill>
                <a:effectLst/>
                <a:latin typeface="Consolas" panose="020B0609020204030204" pitchFamily="49" charset="0"/>
              </a:rPr>
              <a:t>.image_folder</a:t>
            </a:r>
            <a:r>
              <a:rPr lang="en-IN" sz="1400" b="0" dirty="0">
                <a:solidFill>
                  <a:srgbClr val="FFFFFF"/>
                </a:solidFill>
                <a:effectLst/>
                <a:latin typeface="Consolas" panose="020B0609020204030204" pitchFamily="49" charset="0"/>
              </a:rPr>
              <a:t>, </a:t>
            </a:r>
            <a:r>
              <a:rPr lang="en-IN" sz="1400" b="0" dirty="0">
                <a:solidFill>
                  <a:srgbClr val="9CDCFE"/>
                </a:solidFill>
                <a:effectLst/>
                <a:latin typeface="Consolas" panose="020B0609020204030204" pitchFamily="49" charset="0"/>
              </a:rPr>
              <a:t>timestamp</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image</a:t>
            </a:r>
            <a:r>
              <a:rPr lang="en-IN" sz="1400" b="0" dirty="0" err="1">
                <a:solidFill>
                  <a:srgbClr val="FFFFFF"/>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save</a:t>
            </a:r>
            <a:r>
              <a:rPr lang="en-IN" sz="1400" b="0" dirty="0">
                <a:solidFill>
                  <a:srgbClr val="FFFFFF"/>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a:solidFill>
                  <a:srgbClr val="569CD6"/>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jpg'</a:t>
            </a:r>
            <a:r>
              <a:rPr lang="en-IN" sz="1400" b="0" dirty="0" err="1">
                <a:solidFill>
                  <a:srgbClr val="FFFFFF"/>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format</a:t>
            </a:r>
            <a:r>
              <a:rPr lang="en-IN" sz="1400" b="0" dirty="0">
                <a:solidFill>
                  <a:srgbClr val="FFFFFF"/>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image_filename</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C586C0"/>
                </a:solidFill>
                <a:effectLst/>
                <a:latin typeface="Consolas" panose="020B0609020204030204" pitchFamily="49" charset="0"/>
              </a:rPr>
              <a:t>else</a:t>
            </a:r>
            <a:r>
              <a:rPr lang="en-IN" sz="1400" b="0" dirty="0">
                <a:solidFill>
                  <a:srgbClr val="FFFFFF"/>
                </a:solidFill>
                <a:effectLst/>
                <a:latin typeface="Consolas" panose="020B0609020204030204" pitchFamily="49" charset="0"/>
              </a:rPr>
              <a:t>:</a:t>
            </a:r>
          </a:p>
          <a:p>
            <a:r>
              <a:rPr lang="en-IN" sz="1400" b="0" dirty="0">
                <a:solidFill>
                  <a:srgbClr val="FFFFFF"/>
                </a:solidFill>
                <a:effectLst/>
                <a:latin typeface="Consolas" panose="020B0609020204030204" pitchFamily="49" charset="0"/>
              </a:rPr>
              <a:t>        </a:t>
            </a:r>
            <a:r>
              <a:rPr lang="en-IN" sz="1400" b="0" dirty="0">
                <a:solidFill>
                  <a:srgbClr val="7CA668"/>
                </a:solidFill>
                <a:effectLst/>
                <a:latin typeface="Consolas" panose="020B0609020204030204" pitchFamily="49" charset="0"/>
              </a:rPr>
              <a:t># </a:t>
            </a:r>
            <a:r>
              <a:rPr lang="en-IN" sz="1400" b="0" dirty="0">
                <a:solidFill>
                  <a:srgbClr val="569CD6"/>
                </a:solidFill>
                <a:effectLst/>
                <a:latin typeface="Consolas" panose="020B0609020204030204" pitchFamily="49" charset="0"/>
              </a:rPr>
              <a:t>NOTE</a:t>
            </a:r>
            <a:r>
              <a:rPr lang="en-IN" sz="1400" b="0" dirty="0">
                <a:solidFill>
                  <a:srgbClr val="7CA668"/>
                </a:solidFill>
                <a:effectLst/>
                <a:latin typeface="Consolas" panose="020B0609020204030204" pitchFamily="49" charset="0"/>
              </a:rPr>
              <a:t>: DON'T EDIT THIS.</a:t>
            </a:r>
            <a:endParaRPr lang="en-IN" sz="1400" b="0" dirty="0">
              <a:solidFill>
                <a:srgbClr val="FFFFFF"/>
              </a:solidFill>
              <a:effectLst/>
              <a:latin typeface="Consolas" panose="020B0609020204030204" pitchFamily="49" charset="0"/>
            </a:endParaRPr>
          </a:p>
          <a:p>
            <a:r>
              <a:rPr lang="en-IN" sz="1400" b="0" dirty="0">
                <a:solidFill>
                  <a:srgbClr val="FFFFFF"/>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sio</a:t>
            </a:r>
            <a:r>
              <a:rPr lang="en-IN" sz="1400" b="0" dirty="0" err="1">
                <a:solidFill>
                  <a:srgbClr val="FFFFFF"/>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emit</a:t>
            </a:r>
            <a:r>
              <a:rPr lang="en-IN" sz="1400" b="0" dirty="0">
                <a:solidFill>
                  <a:srgbClr val="FFFFFF"/>
                </a:solidFill>
                <a:effectLst/>
                <a:latin typeface="Consolas" panose="020B0609020204030204" pitchFamily="49" charset="0"/>
              </a:rPr>
              <a:t>(</a:t>
            </a:r>
            <a:r>
              <a:rPr lang="en-IN" sz="1400" b="0" dirty="0">
                <a:solidFill>
                  <a:srgbClr val="CE9178"/>
                </a:solidFill>
                <a:effectLst/>
                <a:latin typeface="Consolas" panose="020B0609020204030204" pitchFamily="49" charset="0"/>
              </a:rPr>
              <a:t>'manual'</a:t>
            </a:r>
            <a:r>
              <a:rPr lang="en-IN" sz="1400" b="0" dirty="0">
                <a:solidFill>
                  <a:srgbClr val="FFFFFF"/>
                </a:solidFill>
                <a:effectLst/>
                <a:latin typeface="Consolas" panose="020B0609020204030204" pitchFamily="49" charset="0"/>
              </a:rPr>
              <a:t>, </a:t>
            </a:r>
            <a:r>
              <a:rPr lang="en-IN" sz="1400" b="0" dirty="0">
                <a:solidFill>
                  <a:srgbClr val="9CDCFE"/>
                </a:solidFill>
                <a:effectLst/>
                <a:latin typeface="Consolas" panose="020B0609020204030204" pitchFamily="49" charset="0"/>
              </a:rPr>
              <a:t>data</a:t>
            </a:r>
            <a:r>
              <a:rPr lang="en-IN" sz="1400" b="0" dirty="0">
                <a:solidFill>
                  <a:srgbClr val="D4D4D4"/>
                </a:solidFill>
                <a:effectLst/>
                <a:latin typeface="Consolas" panose="020B0609020204030204" pitchFamily="49" charset="0"/>
              </a:rPr>
              <a:t>=</a:t>
            </a:r>
            <a:r>
              <a:rPr lang="en-IN" sz="1400" b="0" dirty="0">
                <a:solidFill>
                  <a:srgbClr val="FFFFFF"/>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skip_sid</a:t>
            </a:r>
            <a:r>
              <a:rPr lang="en-IN" sz="1400" b="0" dirty="0">
                <a:solidFill>
                  <a:srgbClr val="D4D4D4"/>
                </a:solidFill>
                <a:effectLst/>
                <a:latin typeface="Consolas" panose="020B0609020204030204" pitchFamily="49" charset="0"/>
              </a:rPr>
              <a:t>=</a:t>
            </a:r>
            <a:r>
              <a:rPr lang="en-IN" sz="1400" b="0" dirty="0">
                <a:solidFill>
                  <a:srgbClr val="569CD6"/>
                </a:solidFill>
                <a:effectLst/>
                <a:latin typeface="Consolas" panose="020B0609020204030204" pitchFamily="49" charset="0"/>
              </a:rPr>
              <a:t>True</a:t>
            </a:r>
            <a:r>
              <a:rPr lang="en-IN" sz="1400" b="0" dirty="0">
                <a:solidFill>
                  <a:srgbClr val="FFFFFF"/>
                </a:solidFill>
                <a:effectLst/>
                <a:latin typeface="Consolas" panose="020B0609020204030204" pitchFamily="49" charset="0"/>
              </a:rPr>
              <a:t>)</a:t>
            </a:r>
          </a:p>
        </p:txBody>
      </p:sp>
    </p:spTree>
    <p:extLst>
      <p:ext uri="{BB962C8B-B14F-4D97-AF65-F5344CB8AC3E}">
        <p14:creationId xmlns:p14="http://schemas.microsoft.com/office/powerpoint/2010/main" val="2364627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D2CCA7-8E98-4ED4-90D1-2A9EF69F22BB}"/>
              </a:ext>
            </a:extLst>
          </p:cNvPr>
          <p:cNvSpPr txBox="1"/>
          <p:nvPr/>
        </p:nvSpPr>
        <p:spPr>
          <a:xfrm>
            <a:off x="875071" y="1032387"/>
            <a:ext cx="10294374" cy="397031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IN" b="0" dirty="0">
                <a:solidFill>
                  <a:srgbClr val="DCDCAA"/>
                </a:solidFill>
                <a:effectLst/>
                <a:latin typeface="Consolas" panose="020B0609020204030204" pitchFamily="49" charset="0"/>
              </a:rPr>
              <a:t>@</a:t>
            </a:r>
            <a:r>
              <a:rPr lang="en-IN" b="0" dirty="0">
                <a:solidFill>
                  <a:srgbClr val="9CDCFE"/>
                </a:solidFill>
                <a:effectLst/>
                <a:latin typeface="Consolas" panose="020B0609020204030204" pitchFamily="49" charset="0"/>
              </a:rPr>
              <a:t>sio</a:t>
            </a:r>
            <a:r>
              <a:rPr lang="en-IN" b="0" dirty="0">
                <a:solidFill>
                  <a:srgbClr val="DCDCAA"/>
                </a:solidFill>
                <a:effectLst/>
                <a:latin typeface="Consolas" panose="020B0609020204030204" pitchFamily="49" charset="0"/>
              </a:rPr>
              <a:t>.on</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'connect'</a:t>
            </a:r>
            <a:r>
              <a:rPr lang="en-IN" b="0" dirty="0">
                <a:solidFill>
                  <a:srgbClr val="FFFFFF"/>
                </a:solidFill>
                <a:effectLst/>
                <a:latin typeface="Consolas" panose="020B0609020204030204" pitchFamily="49" charset="0"/>
              </a:rPr>
              <a:t>)</a:t>
            </a:r>
          </a:p>
          <a:p>
            <a:r>
              <a:rPr lang="en-IN" b="0" dirty="0">
                <a:solidFill>
                  <a:srgbClr val="569CD6"/>
                </a:solidFill>
                <a:effectLst/>
                <a:latin typeface="Consolas" panose="020B0609020204030204" pitchFamily="49" charset="0"/>
              </a:rPr>
              <a:t>def</a:t>
            </a:r>
            <a:r>
              <a:rPr lang="en-IN" b="0" dirty="0">
                <a:solidFill>
                  <a:srgbClr val="FFFFFF"/>
                </a:solidFill>
                <a:effectLst/>
                <a:latin typeface="Consolas" panose="020B0609020204030204" pitchFamily="49" charset="0"/>
              </a:rPr>
              <a:t> </a:t>
            </a:r>
            <a:r>
              <a:rPr lang="en-IN" b="0" dirty="0">
                <a:solidFill>
                  <a:srgbClr val="DCDCAA"/>
                </a:solidFill>
                <a:effectLst/>
                <a:latin typeface="Consolas" panose="020B0609020204030204" pitchFamily="49" charset="0"/>
              </a:rPr>
              <a:t>connect</a:t>
            </a:r>
            <a:r>
              <a:rPr lang="en-IN" b="0" dirty="0">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sid</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environ</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DCDCAA"/>
                </a:solidFill>
                <a:effectLst/>
                <a:latin typeface="Consolas" panose="020B0609020204030204" pitchFamily="49" charset="0"/>
              </a:rPr>
              <a:t>print</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"connect "</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sid</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err="1">
                <a:solidFill>
                  <a:srgbClr val="DCDCAA"/>
                </a:solidFill>
                <a:effectLst/>
                <a:latin typeface="Consolas" panose="020B0609020204030204" pitchFamily="49" charset="0"/>
              </a:rPr>
              <a:t>send_control</a:t>
            </a:r>
            <a:r>
              <a:rPr lang="en-IN" b="0" dirty="0">
                <a:solidFill>
                  <a:srgbClr val="FFFFFF"/>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FFFFFF"/>
                </a:solidFill>
                <a:effectLst/>
                <a:latin typeface="Consolas" panose="020B0609020204030204" pitchFamily="49" charset="0"/>
              </a:rPr>
              <a:t>, </a:t>
            </a:r>
            <a:r>
              <a:rPr lang="en-IN" b="0" dirty="0">
                <a:solidFill>
                  <a:srgbClr val="B5CEA8"/>
                </a:solidFill>
                <a:effectLst/>
                <a:latin typeface="Consolas" panose="020B0609020204030204" pitchFamily="49" charset="0"/>
              </a:rPr>
              <a:t>0</a:t>
            </a:r>
            <a:r>
              <a:rPr lang="en-IN" b="0" dirty="0">
                <a:solidFill>
                  <a:srgbClr val="FFFFFF"/>
                </a:solidFill>
                <a:effectLst/>
                <a:latin typeface="Consolas" panose="020B0609020204030204" pitchFamily="49" charset="0"/>
              </a:rPr>
              <a:t>)</a:t>
            </a:r>
          </a:p>
          <a:p>
            <a:br>
              <a:rPr lang="en-IN" b="0" dirty="0">
                <a:solidFill>
                  <a:srgbClr val="FFFFFF"/>
                </a:solidFill>
                <a:effectLst/>
                <a:latin typeface="Consolas" panose="020B0609020204030204" pitchFamily="49" charset="0"/>
              </a:rPr>
            </a:br>
            <a:br>
              <a:rPr lang="en-IN" b="0" dirty="0">
                <a:solidFill>
                  <a:srgbClr val="FFFFFF"/>
                </a:solidFill>
                <a:effectLst/>
                <a:latin typeface="Consolas" panose="020B0609020204030204" pitchFamily="49" charset="0"/>
              </a:rPr>
            </a:br>
            <a:r>
              <a:rPr lang="en-IN" b="0" dirty="0">
                <a:solidFill>
                  <a:srgbClr val="569CD6"/>
                </a:solidFill>
                <a:effectLst/>
                <a:latin typeface="Consolas" panose="020B0609020204030204" pitchFamily="49" charset="0"/>
              </a:rPr>
              <a:t>def</a:t>
            </a:r>
            <a:r>
              <a:rPr lang="en-IN" b="0" dirty="0">
                <a:solidFill>
                  <a:srgbClr val="FFFFFF"/>
                </a:solidFill>
                <a:effectLst/>
                <a:latin typeface="Consolas" panose="020B0609020204030204" pitchFamily="49" charset="0"/>
              </a:rPr>
              <a:t> </a:t>
            </a:r>
            <a:r>
              <a:rPr lang="en-IN" b="0" dirty="0" err="1">
                <a:solidFill>
                  <a:srgbClr val="DCDCAA"/>
                </a:solidFill>
                <a:effectLst/>
                <a:latin typeface="Consolas" panose="020B0609020204030204" pitchFamily="49" charset="0"/>
              </a:rPr>
              <a:t>send_control</a:t>
            </a:r>
            <a:r>
              <a:rPr lang="en-IN" b="0" dirty="0">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steering_angle</a:t>
            </a:r>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throttle</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sio</a:t>
            </a:r>
            <a:r>
              <a:rPr lang="en-IN" b="0" dirty="0" err="1">
                <a:solidFill>
                  <a:srgbClr val="FFFFFF"/>
                </a:solidFill>
                <a:effectLst/>
                <a:latin typeface="Consolas" panose="020B0609020204030204" pitchFamily="49" charset="0"/>
              </a:rPr>
              <a:t>.</a:t>
            </a:r>
            <a:r>
              <a:rPr lang="en-IN" b="0" dirty="0" err="1">
                <a:solidFill>
                  <a:srgbClr val="DCDCAA"/>
                </a:solidFill>
                <a:effectLst/>
                <a:latin typeface="Consolas" panose="020B0609020204030204" pitchFamily="49" charset="0"/>
              </a:rPr>
              <a:t>emit</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CE9178"/>
                </a:solidFill>
                <a:effectLst/>
                <a:latin typeface="Consolas" panose="020B0609020204030204" pitchFamily="49" charset="0"/>
              </a:rPr>
              <a:t>"steer"</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9CDCFE"/>
                </a:solidFill>
                <a:effectLst/>
                <a:latin typeface="Consolas" panose="020B0609020204030204" pitchFamily="49" charset="0"/>
              </a:rPr>
              <a:t>data</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steering_angle</a:t>
            </a:r>
            <a:r>
              <a:rPr lang="en-IN" b="0" dirty="0">
                <a:solidFill>
                  <a:srgbClr val="CE9178"/>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steering_angle</a:t>
            </a:r>
            <a:r>
              <a:rPr lang="en-IN" b="0" dirty="0" err="1">
                <a:solidFill>
                  <a:srgbClr val="FFFFFF"/>
                </a:solidFill>
                <a:effectLst/>
                <a:latin typeface="Consolas" panose="020B0609020204030204" pitchFamily="49" charset="0"/>
              </a:rPr>
              <a:t>.</a:t>
            </a:r>
            <a:r>
              <a:rPr lang="en-IN" b="0" dirty="0" err="1">
                <a:solidFill>
                  <a:srgbClr val="DCDCAA"/>
                </a:solidFill>
                <a:effectLst/>
                <a:latin typeface="Consolas" panose="020B0609020204030204" pitchFamily="49" charset="0"/>
              </a:rPr>
              <a:t>__str</a:t>
            </a:r>
            <a:r>
              <a:rPr lang="en-IN" b="0" dirty="0">
                <a:solidFill>
                  <a:srgbClr val="DCDCAA"/>
                </a:solidFill>
                <a:effectLst/>
                <a:latin typeface="Consolas" panose="020B0609020204030204" pitchFamily="49" charset="0"/>
              </a:rPr>
              <a:t>__</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r>
              <a:rPr lang="en-IN" b="0" dirty="0">
                <a:solidFill>
                  <a:srgbClr val="CE9178"/>
                </a:solidFill>
                <a:effectLst/>
                <a:latin typeface="Consolas" panose="020B0609020204030204" pitchFamily="49" charset="0"/>
              </a:rPr>
              <a:t>'throttle'</a:t>
            </a:r>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throttle</a:t>
            </a:r>
            <a:r>
              <a:rPr lang="en-IN" b="0" dirty="0" err="1">
                <a:solidFill>
                  <a:srgbClr val="FFFFFF"/>
                </a:solidFill>
                <a:effectLst/>
                <a:latin typeface="Consolas" panose="020B0609020204030204" pitchFamily="49" charset="0"/>
              </a:rPr>
              <a:t>.</a:t>
            </a:r>
            <a:r>
              <a:rPr lang="en-IN" b="0" dirty="0" err="1">
                <a:solidFill>
                  <a:srgbClr val="DCDCAA"/>
                </a:solidFill>
                <a:effectLst/>
                <a:latin typeface="Consolas" panose="020B0609020204030204" pitchFamily="49" charset="0"/>
              </a:rPr>
              <a:t>__str</a:t>
            </a:r>
            <a:r>
              <a:rPr lang="en-IN" b="0" dirty="0">
                <a:solidFill>
                  <a:srgbClr val="DCDCAA"/>
                </a:solidFill>
                <a:effectLst/>
                <a:latin typeface="Consolas" panose="020B0609020204030204" pitchFamily="49" charset="0"/>
              </a:rPr>
              <a:t>__</a:t>
            </a:r>
            <a:r>
              <a:rPr lang="en-IN" b="0" dirty="0">
                <a:solidFill>
                  <a:srgbClr val="FFFFFF"/>
                </a:solidFill>
                <a:effectLst/>
                <a:latin typeface="Consolas" panose="020B0609020204030204" pitchFamily="49" charset="0"/>
              </a:rPr>
              <a:t>()</a:t>
            </a:r>
          </a:p>
          <a:p>
            <a:r>
              <a:rPr lang="en-IN" b="0" dirty="0">
                <a:solidFill>
                  <a:srgbClr val="FFFFFF"/>
                </a:solidFill>
                <a:effectLst/>
                <a:latin typeface="Consolas" panose="020B0609020204030204" pitchFamily="49" charset="0"/>
              </a:rPr>
              <a:t>        },</a:t>
            </a:r>
          </a:p>
          <a:p>
            <a:r>
              <a:rPr lang="en-IN" b="0" dirty="0">
                <a:solidFill>
                  <a:srgbClr val="FFFFFF"/>
                </a:solidFill>
                <a:effectLst/>
                <a:latin typeface="Consolas" panose="020B0609020204030204" pitchFamily="49" charset="0"/>
              </a:rPr>
              <a:t>        </a:t>
            </a:r>
            <a:r>
              <a:rPr lang="en-IN" b="0" dirty="0" err="1">
                <a:solidFill>
                  <a:srgbClr val="9CDCFE"/>
                </a:solidFill>
                <a:effectLst/>
                <a:latin typeface="Consolas" panose="020B0609020204030204" pitchFamily="49" charset="0"/>
              </a:rPr>
              <a:t>skip_sid</a:t>
            </a:r>
            <a:r>
              <a:rPr lang="en-IN" b="0" dirty="0">
                <a:solidFill>
                  <a:srgbClr val="D4D4D4"/>
                </a:solidFill>
                <a:effectLst/>
                <a:latin typeface="Consolas" panose="020B0609020204030204" pitchFamily="49" charset="0"/>
              </a:rPr>
              <a:t>=</a:t>
            </a:r>
            <a:r>
              <a:rPr lang="en-IN" b="0" dirty="0">
                <a:solidFill>
                  <a:srgbClr val="569CD6"/>
                </a:solidFill>
                <a:effectLst/>
                <a:latin typeface="Consolas" panose="020B0609020204030204" pitchFamily="49" charset="0"/>
              </a:rPr>
              <a:t>True</a:t>
            </a:r>
            <a:r>
              <a:rPr lang="en-IN" b="0" dirty="0">
                <a:solidFill>
                  <a:srgbClr val="FFFFFF"/>
                </a:solidFill>
                <a:effectLst/>
                <a:latin typeface="Consolas" panose="020B0609020204030204" pitchFamily="49" charset="0"/>
              </a:rPr>
              <a:t>)</a:t>
            </a:r>
          </a:p>
        </p:txBody>
      </p:sp>
    </p:spTree>
    <p:extLst>
      <p:ext uri="{BB962C8B-B14F-4D97-AF65-F5344CB8AC3E}">
        <p14:creationId xmlns:p14="http://schemas.microsoft.com/office/powerpoint/2010/main" val="2620308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B1510B-A08E-44EB-8E8F-6396BE6E618E}"/>
              </a:ext>
            </a:extLst>
          </p:cNvPr>
          <p:cNvSpPr txBox="1"/>
          <p:nvPr/>
        </p:nvSpPr>
        <p:spPr>
          <a:xfrm>
            <a:off x="226142" y="285137"/>
            <a:ext cx="11543071" cy="60478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IN" sz="900" b="0" dirty="0">
                <a:solidFill>
                  <a:srgbClr val="C586C0"/>
                </a:solidFill>
                <a:effectLst/>
                <a:latin typeface="Consolas" panose="020B0609020204030204" pitchFamily="49" charset="0"/>
              </a:rPr>
              <a:t>if</a:t>
            </a:r>
            <a:r>
              <a:rPr lang="en-IN" sz="900" b="0" dirty="0">
                <a:solidFill>
                  <a:srgbClr val="FFFFFF"/>
                </a:solidFill>
                <a:effectLst/>
                <a:latin typeface="Consolas" panose="020B0609020204030204" pitchFamily="49" charset="0"/>
              </a:rPr>
              <a:t> </a:t>
            </a:r>
            <a:r>
              <a:rPr lang="en-IN" sz="900" b="0" dirty="0">
                <a:solidFill>
                  <a:srgbClr val="9CDCFE"/>
                </a:solidFill>
                <a:effectLst/>
                <a:latin typeface="Consolas" panose="020B0609020204030204" pitchFamily="49" charset="0"/>
              </a:rPr>
              <a:t>__name__</a:t>
            </a:r>
            <a:r>
              <a:rPr lang="en-IN" sz="900" b="0" dirty="0">
                <a:solidFill>
                  <a:srgbClr val="FFFFFF"/>
                </a:solidFill>
                <a:effectLst/>
                <a:latin typeface="Consolas" panose="020B0609020204030204" pitchFamily="49" charset="0"/>
              </a:rPr>
              <a:t> </a:t>
            </a:r>
            <a:r>
              <a:rPr lang="en-IN" sz="900" b="0" dirty="0">
                <a:solidFill>
                  <a:srgbClr val="D4D4D4"/>
                </a:solidFill>
                <a:effectLst/>
                <a:latin typeface="Consolas" panose="020B0609020204030204" pitchFamily="49" charset="0"/>
              </a:rPr>
              <a:t>==</a:t>
            </a:r>
            <a:r>
              <a:rPr lang="en-IN" sz="900" b="0" dirty="0">
                <a:solidFill>
                  <a:srgbClr val="FFFFFF"/>
                </a:solidFill>
                <a:effectLst/>
                <a:latin typeface="Consolas" panose="020B0609020204030204" pitchFamily="49" charset="0"/>
              </a:rPr>
              <a:t> </a:t>
            </a:r>
            <a:r>
              <a:rPr lang="en-IN" sz="900" b="0" dirty="0">
                <a:solidFill>
                  <a:srgbClr val="CE9178"/>
                </a:solidFill>
                <a:effectLst/>
                <a:latin typeface="Consolas" panose="020B0609020204030204" pitchFamily="49" charset="0"/>
              </a:rPr>
              <a:t>'__main__'</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a:solidFill>
                  <a:srgbClr val="9CDCFE"/>
                </a:solidFill>
                <a:effectLst/>
                <a:latin typeface="Consolas" panose="020B0609020204030204" pitchFamily="49" charset="0"/>
              </a:rPr>
              <a:t>parser</a:t>
            </a:r>
            <a:r>
              <a:rPr lang="en-IN" sz="900" b="0" dirty="0">
                <a:solidFill>
                  <a:srgbClr val="FFFFFF"/>
                </a:solidFill>
                <a:effectLst/>
                <a:latin typeface="Consolas" panose="020B0609020204030204" pitchFamily="49" charset="0"/>
              </a:rPr>
              <a:t> </a:t>
            </a:r>
            <a:r>
              <a:rPr lang="en-IN" sz="900" b="0" dirty="0">
                <a:solidFill>
                  <a:srgbClr val="D4D4D4"/>
                </a:solidFill>
                <a:effectLst/>
                <a:latin typeface="Consolas" panose="020B0609020204030204" pitchFamily="49" charset="0"/>
              </a:rPr>
              <a:t>=</a:t>
            </a:r>
            <a:r>
              <a:rPr lang="en-IN" sz="900" b="0" dirty="0">
                <a:solidFill>
                  <a:srgbClr val="FFFFFF"/>
                </a:solidFill>
                <a:effectLst/>
                <a:latin typeface="Consolas" panose="020B0609020204030204" pitchFamily="49" charset="0"/>
              </a:rPr>
              <a:t> </a:t>
            </a:r>
            <a:r>
              <a:rPr lang="en-IN" sz="900" b="0" dirty="0" err="1">
                <a:solidFill>
                  <a:srgbClr val="4EC9B0"/>
                </a:solidFill>
                <a:effectLst/>
                <a:latin typeface="Consolas" panose="020B0609020204030204" pitchFamily="49" charset="0"/>
              </a:rPr>
              <a:t>argparse</a:t>
            </a:r>
            <a:r>
              <a:rPr lang="en-IN" sz="900" b="0" dirty="0" err="1">
                <a:solidFill>
                  <a:srgbClr val="FFFFFF"/>
                </a:solidFill>
                <a:effectLst/>
                <a:latin typeface="Consolas" panose="020B0609020204030204" pitchFamily="49" charset="0"/>
              </a:rPr>
              <a:t>.</a:t>
            </a:r>
            <a:r>
              <a:rPr lang="en-IN" sz="900" b="0" dirty="0" err="1">
                <a:solidFill>
                  <a:srgbClr val="4EC9B0"/>
                </a:solidFill>
                <a:effectLst/>
                <a:latin typeface="Consolas" panose="020B0609020204030204" pitchFamily="49" charset="0"/>
              </a:rPr>
              <a:t>ArgumentParser</a:t>
            </a:r>
            <a:r>
              <a:rPr lang="en-IN" sz="900" b="0" dirty="0">
                <a:solidFill>
                  <a:srgbClr val="FFFFFF"/>
                </a:solidFill>
                <a:effectLst/>
                <a:latin typeface="Consolas" panose="020B0609020204030204" pitchFamily="49" charset="0"/>
              </a:rPr>
              <a:t>(</a:t>
            </a:r>
            <a:r>
              <a:rPr lang="en-IN" sz="900" b="0" dirty="0">
                <a:solidFill>
                  <a:srgbClr val="9CDCFE"/>
                </a:solidFill>
                <a:effectLst/>
                <a:latin typeface="Consolas" panose="020B0609020204030204" pitchFamily="49" charset="0"/>
              </a:rPr>
              <a:t>description</a:t>
            </a:r>
            <a:r>
              <a:rPr lang="en-IN" sz="900" b="0" dirty="0">
                <a:solidFill>
                  <a:srgbClr val="D4D4D4"/>
                </a:solidFill>
                <a:effectLst/>
                <a:latin typeface="Consolas" panose="020B0609020204030204" pitchFamily="49" charset="0"/>
              </a:rPr>
              <a:t>=</a:t>
            </a:r>
            <a:r>
              <a:rPr lang="en-IN" sz="900" b="0" dirty="0">
                <a:solidFill>
                  <a:srgbClr val="CE9178"/>
                </a:solidFill>
                <a:effectLst/>
                <a:latin typeface="Consolas" panose="020B0609020204030204" pitchFamily="49" charset="0"/>
              </a:rPr>
              <a:t>'Remote Driving'</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parser</a:t>
            </a:r>
            <a:r>
              <a:rPr lang="en-IN" sz="900" b="0" dirty="0" err="1">
                <a:solidFill>
                  <a:srgbClr val="FFFFFF"/>
                </a:solidFill>
                <a:effectLst/>
                <a:latin typeface="Consolas" panose="020B0609020204030204" pitchFamily="49" charset="0"/>
              </a:rPr>
              <a:t>.</a:t>
            </a:r>
            <a:r>
              <a:rPr lang="en-IN" sz="900" b="0" dirty="0" err="1">
                <a:solidFill>
                  <a:srgbClr val="DCDCAA"/>
                </a:solidFill>
                <a:effectLst/>
                <a:latin typeface="Consolas" panose="020B0609020204030204" pitchFamily="49" charset="0"/>
              </a:rPr>
              <a:t>add_argument</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a:solidFill>
                  <a:srgbClr val="CE9178"/>
                </a:solidFill>
                <a:effectLst/>
                <a:latin typeface="Consolas" panose="020B0609020204030204" pitchFamily="49" charset="0"/>
              </a:rPr>
              <a:t>'model'</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a:solidFill>
                  <a:srgbClr val="9CDCFE"/>
                </a:solidFill>
                <a:effectLst/>
                <a:latin typeface="Consolas" panose="020B0609020204030204" pitchFamily="49" charset="0"/>
              </a:rPr>
              <a:t>type</a:t>
            </a:r>
            <a:r>
              <a:rPr lang="en-IN" sz="900" b="0" dirty="0">
                <a:solidFill>
                  <a:srgbClr val="D4D4D4"/>
                </a:solidFill>
                <a:effectLst/>
                <a:latin typeface="Consolas" panose="020B0609020204030204" pitchFamily="49" charset="0"/>
              </a:rPr>
              <a:t>=</a:t>
            </a:r>
            <a:r>
              <a:rPr lang="en-IN" sz="900" b="0" dirty="0">
                <a:solidFill>
                  <a:srgbClr val="4EC9B0"/>
                </a:solidFill>
                <a:effectLst/>
                <a:latin typeface="Consolas" panose="020B0609020204030204" pitchFamily="49" charset="0"/>
              </a:rPr>
              <a:t>str</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a:solidFill>
                  <a:srgbClr val="9CDCFE"/>
                </a:solidFill>
                <a:effectLst/>
                <a:latin typeface="Consolas" panose="020B0609020204030204" pitchFamily="49" charset="0"/>
              </a:rPr>
              <a:t>help</a:t>
            </a:r>
            <a:r>
              <a:rPr lang="en-IN" sz="900" b="0" dirty="0">
                <a:solidFill>
                  <a:srgbClr val="D4D4D4"/>
                </a:solidFill>
                <a:effectLst/>
                <a:latin typeface="Consolas" panose="020B0609020204030204" pitchFamily="49" charset="0"/>
              </a:rPr>
              <a:t>=</a:t>
            </a:r>
            <a:r>
              <a:rPr lang="en-IN" sz="900" b="0" dirty="0">
                <a:solidFill>
                  <a:srgbClr val="CE9178"/>
                </a:solidFill>
                <a:effectLst/>
                <a:latin typeface="Consolas" panose="020B0609020204030204" pitchFamily="49" charset="0"/>
              </a:rPr>
              <a:t>'/content/model.h5'</a:t>
            </a:r>
            <a:endParaRPr lang="en-IN" sz="900" b="0" dirty="0">
              <a:solidFill>
                <a:srgbClr val="FFFFFF"/>
              </a:solidFill>
              <a:effectLst/>
              <a:latin typeface="Consolas" panose="020B0609020204030204" pitchFamily="49" charset="0"/>
            </a:endParaRPr>
          </a:p>
          <a:p>
            <a:r>
              <a:rPr lang="en-IN" sz="900" b="0" dirty="0">
                <a:solidFill>
                  <a:srgbClr val="FFFFFF"/>
                </a:solidFill>
                <a:effectLst/>
                <a:latin typeface="Consolas" panose="020B0609020204030204" pitchFamily="49" charset="0"/>
              </a:rPr>
              <a:t>    )</a:t>
            </a:r>
          </a:p>
          <a:p>
            <a:r>
              <a:rPr lang="en-IN" sz="900" b="0" dirty="0">
                <a:solidFill>
                  <a:srgbClr val="FFFFFF"/>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parser</a:t>
            </a:r>
            <a:r>
              <a:rPr lang="en-IN" sz="900" b="0" dirty="0" err="1">
                <a:solidFill>
                  <a:srgbClr val="FFFFFF"/>
                </a:solidFill>
                <a:effectLst/>
                <a:latin typeface="Consolas" panose="020B0609020204030204" pitchFamily="49" charset="0"/>
              </a:rPr>
              <a:t>.</a:t>
            </a:r>
            <a:r>
              <a:rPr lang="en-IN" sz="900" b="0" dirty="0" err="1">
                <a:solidFill>
                  <a:srgbClr val="DCDCAA"/>
                </a:solidFill>
                <a:effectLst/>
                <a:latin typeface="Consolas" panose="020B0609020204030204" pitchFamily="49" charset="0"/>
              </a:rPr>
              <a:t>add_argument</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a:solidFill>
                  <a:srgbClr val="CE9178"/>
                </a:solidFill>
                <a:effectLst/>
                <a:latin typeface="Consolas" panose="020B0609020204030204" pitchFamily="49" charset="0"/>
              </a:rPr>
              <a:t>'</a:t>
            </a:r>
            <a:r>
              <a:rPr lang="en-IN" sz="900" b="0" dirty="0" err="1">
                <a:solidFill>
                  <a:srgbClr val="CE9178"/>
                </a:solidFill>
                <a:effectLst/>
                <a:latin typeface="Consolas" panose="020B0609020204030204" pitchFamily="49" charset="0"/>
              </a:rPr>
              <a:t>image_folder</a:t>
            </a:r>
            <a:r>
              <a:rPr lang="en-IN" sz="900" b="0" dirty="0">
                <a:solidFill>
                  <a:srgbClr val="CE9178"/>
                </a:solidFill>
                <a:effectLst/>
                <a:latin typeface="Consolas" panose="020B0609020204030204" pitchFamily="49" charset="0"/>
              </a:rPr>
              <a:t>'</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a:solidFill>
                  <a:srgbClr val="9CDCFE"/>
                </a:solidFill>
                <a:effectLst/>
                <a:latin typeface="Consolas" panose="020B0609020204030204" pitchFamily="49" charset="0"/>
              </a:rPr>
              <a:t>type</a:t>
            </a:r>
            <a:r>
              <a:rPr lang="en-IN" sz="900" b="0" dirty="0">
                <a:solidFill>
                  <a:srgbClr val="D4D4D4"/>
                </a:solidFill>
                <a:effectLst/>
                <a:latin typeface="Consolas" panose="020B0609020204030204" pitchFamily="49" charset="0"/>
              </a:rPr>
              <a:t>=</a:t>
            </a:r>
            <a:r>
              <a:rPr lang="en-IN" sz="900" b="0" dirty="0">
                <a:solidFill>
                  <a:srgbClr val="4EC9B0"/>
                </a:solidFill>
                <a:effectLst/>
                <a:latin typeface="Consolas" panose="020B0609020204030204" pitchFamily="49" charset="0"/>
              </a:rPr>
              <a:t>str</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nargs</a:t>
            </a:r>
            <a:r>
              <a:rPr lang="en-IN" sz="900" b="0" dirty="0">
                <a:solidFill>
                  <a:srgbClr val="D4D4D4"/>
                </a:solidFill>
                <a:effectLst/>
                <a:latin typeface="Consolas" panose="020B0609020204030204" pitchFamily="49" charset="0"/>
              </a:rPr>
              <a:t>=</a:t>
            </a:r>
            <a:r>
              <a:rPr lang="en-IN" sz="900" b="0" dirty="0">
                <a:solidFill>
                  <a:srgbClr val="CE9178"/>
                </a:solidFill>
                <a:effectLst/>
                <a:latin typeface="Consolas" panose="020B0609020204030204" pitchFamily="49" charset="0"/>
              </a:rPr>
              <a:t>'?'</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a:solidFill>
                  <a:srgbClr val="9CDCFE"/>
                </a:solidFill>
                <a:effectLst/>
                <a:latin typeface="Consolas" panose="020B0609020204030204" pitchFamily="49" charset="0"/>
              </a:rPr>
              <a:t>default</a:t>
            </a:r>
            <a:r>
              <a:rPr lang="en-IN" sz="900" b="0" dirty="0">
                <a:solidFill>
                  <a:srgbClr val="D4D4D4"/>
                </a:solidFill>
                <a:effectLst/>
                <a:latin typeface="Consolas" panose="020B0609020204030204" pitchFamily="49" charset="0"/>
              </a:rPr>
              <a:t>=</a:t>
            </a:r>
            <a:r>
              <a:rPr lang="en-IN" sz="900" b="0" dirty="0">
                <a:solidFill>
                  <a:srgbClr val="CE9178"/>
                </a:solidFill>
                <a:effectLst/>
                <a:latin typeface="Consolas" panose="020B0609020204030204" pitchFamily="49" charset="0"/>
              </a:rPr>
              <a:t>''</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a:solidFill>
                  <a:srgbClr val="9CDCFE"/>
                </a:solidFill>
                <a:effectLst/>
                <a:latin typeface="Consolas" panose="020B0609020204030204" pitchFamily="49" charset="0"/>
              </a:rPr>
              <a:t>help</a:t>
            </a:r>
            <a:r>
              <a:rPr lang="en-IN" sz="900" b="0" dirty="0">
                <a:solidFill>
                  <a:srgbClr val="D4D4D4"/>
                </a:solidFill>
                <a:effectLst/>
                <a:latin typeface="Consolas" panose="020B0609020204030204" pitchFamily="49" charset="0"/>
              </a:rPr>
              <a:t>=</a:t>
            </a:r>
            <a:r>
              <a:rPr lang="en-IN" sz="900" b="0" dirty="0">
                <a:solidFill>
                  <a:srgbClr val="CE9178"/>
                </a:solidFill>
                <a:effectLst/>
                <a:latin typeface="Consolas" panose="020B0609020204030204" pitchFamily="49" charset="0"/>
              </a:rPr>
              <a:t>'/content/img.zip'</a:t>
            </a:r>
            <a:endParaRPr lang="en-IN" sz="900" b="0" dirty="0">
              <a:solidFill>
                <a:srgbClr val="FFFFFF"/>
              </a:solidFill>
              <a:effectLst/>
              <a:latin typeface="Consolas" panose="020B0609020204030204" pitchFamily="49" charset="0"/>
            </a:endParaRPr>
          </a:p>
          <a:p>
            <a:r>
              <a:rPr lang="en-IN" sz="900" b="0" dirty="0">
                <a:solidFill>
                  <a:srgbClr val="FFFFFF"/>
                </a:solidFill>
                <a:effectLst/>
                <a:latin typeface="Consolas" panose="020B0609020204030204" pitchFamily="49" charset="0"/>
              </a:rPr>
              <a:t>    )</a:t>
            </a:r>
          </a:p>
          <a:p>
            <a:r>
              <a:rPr lang="en-IN" sz="900" b="0" dirty="0">
                <a:solidFill>
                  <a:srgbClr val="FFFFFF"/>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args</a:t>
            </a:r>
            <a:r>
              <a:rPr lang="en-IN" sz="900" b="0" dirty="0">
                <a:solidFill>
                  <a:srgbClr val="FFFFFF"/>
                </a:solidFill>
                <a:effectLst/>
                <a:latin typeface="Consolas" panose="020B0609020204030204" pitchFamily="49" charset="0"/>
              </a:rPr>
              <a:t> </a:t>
            </a:r>
            <a:r>
              <a:rPr lang="en-IN" sz="900" b="0" dirty="0">
                <a:solidFill>
                  <a:srgbClr val="D4D4D4"/>
                </a:solidFill>
                <a:effectLst/>
                <a:latin typeface="Consolas" panose="020B0609020204030204" pitchFamily="49" charset="0"/>
              </a:rPr>
              <a:t>=</a:t>
            </a:r>
            <a:r>
              <a:rPr lang="en-IN" sz="900" b="0" dirty="0">
                <a:solidFill>
                  <a:srgbClr val="FFFFFF"/>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parser</a:t>
            </a:r>
            <a:r>
              <a:rPr lang="en-IN" sz="900" b="0" dirty="0" err="1">
                <a:solidFill>
                  <a:srgbClr val="FFFFFF"/>
                </a:solidFill>
                <a:effectLst/>
                <a:latin typeface="Consolas" panose="020B0609020204030204" pitchFamily="49" charset="0"/>
              </a:rPr>
              <a:t>.</a:t>
            </a:r>
            <a:r>
              <a:rPr lang="en-IN" sz="900" b="0" dirty="0" err="1">
                <a:solidFill>
                  <a:srgbClr val="DCDCAA"/>
                </a:solidFill>
                <a:effectLst/>
                <a:latin typeface="Consolas" panose="020B0609020204030204" pitchFamily="49" charset="0"/>
              </a:rPr>
              <a:t>parse_args</a:t>
            </a:r>
            <a:r>
              <a:rPr lang="en-IN" sz="900" b="0" dirty="0">
                <a:solidFill>
                  <a:srgbClr val="FFFFFF"/>
                </a:solidFill>
                <a:effectLst/>
                <a:latin typeface="Consolas" panose="020B0609020204030204" pitchFamily="49" charset="0"/>
              </a:rPr>
              <a:t>()</a:t>
            </a:r>
          </a:p>
          <a:p>
            <a:br>
              <a:rPr lang="en-IN" sz="900" b="0" dirty="0">
                <a:solidFill>
                  <a:srgbClr val="FFFFFF"/>
                </a:solidFill>
                <a:effectLst/>
                <a:latin typeface="Consolas" panose="020B0609020204030204" pitchFamily="49" charset="0"/>
              </a:rPr>
            </a:br>
            <a:r>
              <a:rPr lang="en-IN" sz="900" b="0" dirty="0">
                <a:solidFill>
                  <a:srgbClr val="FFFFFF"/>
                </a:solidFill>
                <a:effectLst/>
                <a:latin typeface="Consolas" panose="020B0609020204030204" pitchFamily="49" charset="0"/>
              </a:rPr>
              <a:t>    </a:t>
            </a:r>
            <a:r>
              <a:rPr lang="en-IN" sz="900" b="0" dirty="0">
                <a:solidFill>
                  <a:srgbClr val="7CA668"/>
                </a:solidFill>
                <a:effectLst/>
                <a:latin typeface="Consolas" panose="020B0609020204030204" pitchFamily="49" charset="0"/>
              </a:rPr>
              <a:t># check that model </a:t>
            </a:r>
            <a:r>
              <a:rPr lang="en-IN" sz="900" b="0" dirty="0" err="1">
                <a:solidFill>
                  <a:srgbClr val="7CA668"/>
                </a:solidFill>
                <a:effectLst/>
                <a:latin typeface="Consolas" panose="020B0609020204030204" pitchFamily="49" charset="0"/>
              </a:rPr>
              <a:t>Keras</a:t>
            </a:r>
            <a:r>
              <a:rPr lang="en-IN" sz="900" b="0" dirty="0">
                <a:solidFill>
                  <a:srgbClr val="7CA668"/>
                </a:solidFill>
                <a:effectLst/>
                <a:latin typeface="Consolas" panose="020B0609020204030204" pitchFamily="49" charset="0"/>
              </a:rPr>
              <a:t> version is same as local </a:t>
            </a:r>
            <a:r>
              <a:rPr lang="en-IN" sz="900" b="0" dirty="0" err="1">
                <a:solidFill>
                  <a:srgbClr val="7CA668"/>
                </a:solidFill>
                <a:effectLst/>
                <a:latin typeface="Consolas" panose="020B0609020204030204" pitchFamily="49" charset="0"/>
              </a:rPr>
              <a:t>Keras</a:t>
            </a:r>
            <a:r>
              <a:rPr lang="en-IN" sz="900" b="0" dirty="0">
                <a:solidFill>
                  <a:srgbClr val="7CA668"/>
                </a:solidFill>
                <a:effectLst/>
                <a:latin typeface="Consolas" panose="020B0609020204030204" pitchFamily="49" charset="0"/>
              </a:rPr>
              <a:t> version</a:t>
            </a:r>
            <a:endParaRPr lang="en-IN" sz="900" b="0" dirty="0">
              <a:solidFill>
                <a:srgbClr val="FFFFFF"/>
              </a:solidFill>
              <a:effectLst/>
              <a:latin typeface="Consolas" panose="020B0609020204030204" pitchFamily="49" charset="0"/>
            </a:endParaRPr>
          </a:p>
          <a:p>
            <a:r>
              <a:rPr lang="en-IN" sz="900" b="0" dirty="0">
                <a:solidFill>
                  <a:srgbClr val="FFFFFF"/>
                </a:solidFill>
                <a:effectLst/>
                <a:latin typeface="Consolas" panose="020B0609020204030204" pitchFamily="49" charset="0"/>
              </a:rPr>
              <a:t>    </a:t>
            </a:r>
            <a:r>
              <a:rPr lang="en-IN" sz="900" b="0" dirty="0">
                <a:solidFill>
                  <a:srgbClr val="9CDCFE"/>
                </a:solidFill>
                <a:effectLst/>
                <a:latin typeface="Consolas" panose="020B0609020204030204" pitchFamily="49" charset="0"/>
              </a:rPr>
              <a:t>f</a:t>
            </a:r>
            <a:r>
              <a:rPr lang="en-IN" sz="900" b="0" dirty="0">
                <a:solidFill>
                  <a:srgbClr val="FFFFFF"/>
                </a:solidFill>
                <a:effectLst/>
                <a:latin typeface="Consolas" panose="020B0609020204030204" pitchFamily="49" charset="0"/>
              </a:rPr>
              <a:t> </a:t>
            </a:r>
            <a:r>
              <a:rPr lang="en-IN" sz="900" b="0" dirty="0">
                <a:solidFill>
                  <a:srgbClr val="D4D4D4"/>
                </a:solidFill>
                <a:effectLst/>
                <a:latin typeface="Consolas" panose="020B0609020204030204" pitchFamily="49" charset="0"/>
              </a:rPr>
              <a:t>=</a:t>
            </a:r>
            <a:r>
              <a:rPr lang="en-IN" sz="900" b="0" dirty="0">
                <a:solidFill>
                  <a:srgbClr val="FFFFFF"/>
                </a:solidFill>
                <a:effectLst/>
                <a:latin typeface="Consolas" panose="020B0609020204030204" pitchFamily="49" charset="0"/>
              </a:rPr>
              <a:t> </a:t>
            </a:r>
            <a:r>
              <a:rPr lang="en-IN" sz="900" b="0" dirty="0">
                <a:solidFill>
                  <a:srgbClr val="4EC9B0"/>
                </a:solidFill>
                <a:effectLst/>
                <a:latin typeface="Consolas" panose="020B0609020204030204" pitchFamily="49" charset="0"/>
              </a:rPr>
              <a:t>h5py</a:t>
            </a:r>
            <a:r>
              <a:rPr lang="en-IN" sz="900" b="0" dirty="0">
                <a:solidFill>
                  <a:srgbClr val="FFFFFF"/>
                </a:solidFill>
                <a:effectLst/>
                <a:latin typeface="Consolas" panose="020B0609020204030204" pitchFamily="49" charset="0"/>
              </a:rPr>
              <a:t>.</a:t>
            </a:r>
            <a:r>
              <a:rPr lang="en-IN" sz="900" b="0" dirty="0">
                <a:solidFill>
                  <a:srgbClr val="4EC9B0"/>
                </a:solidFill>
                <a:effectLst/>
                <a:latin typeface="Consolas" panose="020B0609020204030204" pitchFamily="49" charset="0"/>
              </a:rPr>
              <a:t>File</a:t>
            </a:r>
            <a:r>
              <a:rPr lang="en-IN" sz="900" b="0" dirty="0">
                <a:solidFill>
                  <a:srgbClr val="FFFFFF"/>
                </a:solidFill>
                <a:effectLst/>
                <a:latin typeface="Consolas" panose="020B0609020204030204" pitchFamily="49" charset="0"/>
              </a:rPr>
              <a:t>(</a:t>
            </a:r>
            <a:r>
              <a:rPr lang="en-IN" sz="900" b="0" dirty="0" err="1">
                <a:solidFill>
                  <a:srgbClr val="9CDCFE"/>
                </a:solidFill>
                <a:effectLst/>
                <a:latin typeface="Consolas" panose="020B0609020204030204" pitchFamily="49" charset="0"/>
              </a:rPr>
              <a:t>args</a:t>
            </a:r>
            <a:r>
              <a:rPr lang="en-IN" sz="900" b="0" dirty="0" err="1">
                <a:solidFill>
                  <a:srgbClr val="FFFFFF"/>
                </a:solidFill>
                <a:effectLst/>
                <a:latin typeface="Consolas" panose="020B0609020204030204" pitchFamily="49" charset="0"/>
              </a:rPr>
              <a:t>.model</a:t>
            </a:r>
            <a:r>
              <a:rPr lang="en-IN" sz="900" b="0" dirty="0">
                <a:solidFill>
                  <a:srgbClr val="FFFFFF"/>
                </a:solidFill>
                <a:effectLst/>
                <a:latin typeface="Consolas" panose="020B0609020204030204" pitchFamily="49" charset="0"/>
              </a:rPr>
              <a:t>, </a:t>
            </a:r>
            <a:r>
              <a:rPr lang="en-IN" sz="900" b="0" dirty="0">
                <a:solidFill>
                  <a:srgbClr val="9CDCFE"/>
                </a:solidFill>
                <a:effectLst/>
                <a:latin typeface="Consolas" panose="020B0609020204030204" pitchFamily="49" charset="0"/>
              </a:rPr>
              <a:t>mode</a:t>
            </a:r>
            <a:r>
              <a:rPr lang="en-IN" sz="900" b="0" dirty="0">
                <a:solidFill>
                  <a:srgbClr val="D4D4D4"/>
                </a:solidFill>
                <a:effectLst/>
                <a:latin typeface="Consolas" panose="020B0609020204030204" pitchFamily="49" charset="0"/>
              </a:rPr>
              <a:t>=</a:t>
            </a:r>
            <a:r>
              <a:rPr lang="en-IN" sz="900" b="0" dirty="0">
                <a:solidFill>
                  <a:srgbClr val="CE9178"/>
                </a:solidFill>
                <a:effectLst/>
                <a:latin typeface="Consolas" panose="020B0609020204030204" pitchFamily="49" charset="0"/>
              </a:rPr>
              <a:t>'r'</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model_version</a:t>
            </a:r>
            <a:r>
              <a:rPr lang="en-IN" sz="900" b="0" dirty="0">
                <a:solidFill>
                  <a:srgbClr val="FFFFFF"/>
                </a:solidFill>
                <a:effectLst/>
                <a:latin typeface="Consolas" panose="020B0609020204030204" pitchFamily="49" charset="0"/>
              </a:rPr>
              <a:t> </a:t>
            </a:r>
            <a:r>
              <a:rPr lang="en-IN" sz="900" b="0" dirty="0">
                <a:solidFill>
                  <a:srgbClr val="D4D4D4"/>
                </a:solidFill>
                <a:effectLst/>
                <a:latin typeface="Consolas" panose="020B0609020204030204" pitchFamily="49" charset="0"/>
              </a:rPr>
              <a:t>=</a:t>
            </a:r>
            <a:r>
              <a:rPr lang="en-IN" sz="900" b="0" dirty="0">
                <a:solidFill>
                  <a:srgbClr val="FFFFFF"/>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f</a:t>
            </a:r>
            <a:r>
              <a:rPr lang="en-IN" sz="900" b="0" dirty="0" err="1">
                <a:solidFill>
                  <a:srgbClr val="FFFFFF"/>
                </a:solidFill>
                <a:effectLst/>
                <a:latin typeface="Consolas" panose="020B0609020204030204" pitchFamily="49" charset="0"/>
              </a:rPr>
              <a:t>.</a:t>
            </a:r>
            <a:r>
              <a:rPr lang="en-IN" sz="900" b="0" dirty="0" err="1">
                <a:solidFill>
                  <a:srgbClr val="9CDCFE"/>
                </a:solidFill>
                <a:effectLst/>
                <a:latin typeface="Consolas" panose="020B0609020204030204" pitchFamily="49" charset="0"/>
              </a:rPr>
              <a:t>attrs</a:t>
            </a:r>
            <a:r>
              <a:rPr lang="en-IN" sz="900" b="0" dirty="0" err="1">
                <a:solidFill>
                  <a:srgbClr val="FFFFFF"/>
                </a:solidFill>
                <a:effectLst/>
                <a:latin typeface="Consolas" panose="020B0609020204030204" pitchFamily="49" charset="0"/>
              </a:rPr>
              <a:t>.</a:t>
            </a:r>
            <a:r>
              <a:rPr lang="en-IN" sz="900" b="0" dirty="0" err="1">
                <a:solidFill>
                  <a:srgbClr val="DCDCAA"/>
                </a:solidFill>
                <a:effectLst/>
                <a:latin typeface="Consolas" panose="020B0609020204030204" pitchFamily="49" charset="0"/>
              </a:rPr>
              <a:t>get</a:t>
            </a:r>
            <a:r>
              <a:rPr lang="en-IN" sz="900" b="0" dirty="0">
                <a:solidFill>
                  <a:srgbClr val="FFFFFF"/>
                </a:solidFill>
                <a:effectLst/>
                <a:latin typeface="Consolas" panose="020B0609020204030204" pitchFamily="49" charset="0"/>
              </a:rPr>
              <a:t>(</a:t>
            </a:r>
            <a:r>
              <a:rPr lang="en-IN" sz="900" b="0" dirty="0">
                <a:solidFill>
                  <a:srgbClr val="CE9178"/>
                </a:solidFill>
                <a:effectLst/>
                <a:latin typeface="Consolas" panose="020B0609020204030204" pitchFamily="49" charset="0"/>
              </a:rPr>
              <a:t>'</a:t>
            </a:r>
            <a:r>
              <a:rPr lang="en-IN" sz="900" b="0" dirty="0" err="1">
                <a:solidFill>
                  <a:srgbClr val="CE9178"/>
                </a:solidFill>
                <a:effectLst/>
                <a:latin typeface="Consolas" panose="020B0609020204030204" pitchFamily="49" charset="0"/>
              </a:rPr>
              <a:t>keras_version</a:t>
            </a:r>
            <a:r>
              <a:rPr lang="en-IN" sz="900" b="0" dirty="0">
                <a:solidFill>
                  <a:srgbClr val="CE9178"/>
                </a:solidFill>
                <a:effectLst/>
                <a:latin typeface="Consolas" panose="020B0609020204030204" pitchFamily="49" charset="0"/>
              </a:rPr>
              <a:t>'</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keras_version</a:t>
            </a:r>
            <a:r>
              <a:rPr lang="en-IN" sz="900" b="0" dirty="0">
                <a:solidFill>
                  <a:srgbClr val="FFFFFF"/>
                </a:solidFill>
                <a:effectLst/>
                <a:latin typeface="Consolas" panose="020B0609020204030204" pitchFamily="49" charset="0"/>
              </a:rPr>
              <a:t> </a:t>
            </a:r>
            <a:r>
              <a:rPr lang="en-IN" sz="900" b="0" dirty="0">
                <a:solidFill>
                  <a:srgbClr val="D4D4D4"/>
                </a:solidFill>
                <a:effectLst/>
                <a:latin typeface="Consolas" panose="020B0609020204030204" pitchFamily="49" charset="0"/>
              </a:rPr>
              <a:t>=</a:t>
            </a:r>
            <a:r>
              <a:rPr lang="en-IN" sz="900" b="0" dirty="0">
                <a:solidFill>
                  <a:srgbClr val="FFFFFF"/>
                </a:solidFill>
                <a:effectLst/>
                <a:latin typeface="Consolas" panose="020B0609020204030204" pitchFamily="49" charset="0"/>
              </a:rPr>
              <a:t> </a:t>
            </a:r>
            <a:r>
              <a:rPr lang="en-IN" sz="900" b="0" dirty="0">
                <a:solidFill>
                  <a:srgbClr val="4EC9B0"/>
                </a:solidFill>
                <a:effectLst/>
                <a:latin typeface="Consolas" panose="020B0609020204030204" pitchFamily="49" charset="0"/>
              </a:rPr>
              <a:t>str</a:t>
            </a:r>
            <a:r>
              <a:rPr lang="en-IN" sz="900" b="0" dirty="0">
                <a:solidFill>
                  <a:srgbClr val="FFFFFF"/>
                </a:solidFill>
                <a:effectLst/>
                <a:latin typeface="Consolas" panose="020B0609020204030204" pitchFamily="49" charset="0"/>
              </a:rPr>
              <a:t>(</a:t>
            </a:r>
            <a:r>
              <a:rPr lang="en-IN" sz="900" b="0" dirty="0" err="1">
                <a:solidFill>
                  <a:srgbClr val="9CDCFE"/>
                </a:solidFill>
                <a:effectLst/>
                <a:latin typeface="Consolas" panose="020B0609020204030204" pitchFamily="49" charset="0"/>
              </a:rPr>
              <a:t>keras_version</a:t>
            </a:r>
            <a:r>
              <a:rPr lang="en-IN" sz="900" b="0" dirty="0">
                <a:solidFill>
                  <a:srgbClr val="FFFFFF"/>
                </a:solidFill>
                <a:effectLst/>
                <a:latin typeface="Consolas" panose="020B0609020204030204" pitchFamily="49" charset="0"/>
              </a:rPr>
              <a:t>).</a:t>
            </a:r>
            <a:r>
              <a:rPr lang="en-IN" sz="900" b="0" dirty="0">
                <a:solidFill>
                  <a:srgbClr val="DCDCAA"/>
                </a:solidFill>
                <a:effectLst/>
                <a:latin typeface="Consolas" panose="020B0609020204030204" pitchFamily="49" charset="0"/>
              </a:rPr>
              <a:t>encode</a:t>
            </a:r>
            <a:r>
              <a:rPr lang="en-IN" sz="900" b="0" dirty="0">
                <a:solidFill>
                  <a:srgbClr val="FFFFFF"/>
                </a:solidFill>
                <a:effectLst/>
                <a:latin typeface="Consolas" panose="020B0609020204030204" pitchFamily="49" charset="0"/>
              </a:rPr>
              <a:t>(</a:t>
            </a:r>
            <a:r>
              <a:rPr lang="en-IN" sz="900" b="0" dirty="0">
                <a:solidFill>
                  <a:srgbClr val="CE9178"/>
                </a:solidFill>
                <a:effectLst/>
                <a:latin typeface="Consolas" panose="020B0609020204030204" pitchFamily="49" charset="0"/>
              </a:rPr>
              <a:t>'utf8'</a:t>
            </a:r>
            <a:r>
              <a:rPr lang="en-IN" sz="900" b="0" dirty="0">
                <a:solidFill>
                  <a:srgbClr val="FFFFFF"/>
                </a:solidFill>
                <a:effectLst/>
                <a:latin typeface="Consolas" panose="020B0609020204030204" pitchFamily="49" charset="0"/>
              </a:rPr>
              <a:t>)</a:t>
            </a:r>
          </a:p>
          <a:p>
            <a:br>
              <a:rPr lang="en-IN" sz="900" b="0" dirty="0">
                <a:solidFill>
                  <a:srgbClr val="FFFFFF"/>
                </a:solidFill>
                <a:effectLst/>
                <a:latin typeface="Consolas" panose="020B0609020204030204" pitchFamily="49" charset="0"/>
              </a:rPr>
            </a:br>
            <a:r>
              <a:rPr lang="en-IN" sz="900" b="0" dirty="0">
                <a:solidFill>
                  <a:srgbClr val="FFFFFF"/>
                </a:solidFill>
                <a:effectLst/>
                <a:latin typeface="Consolas" panose="020B0609020204030204" pitchFamily="49" charset="0"/>
              </a:rPr>
              <a:t>    </a:t>
            </a:r>
            <a:r>
              <a:rPr lang="en-IN" sz="900" b="0" dirty="0">
                <a:solidFill>
                  <a:srgbClr val="C586C0"/>
                </a:solidFill>
                <a:effectLst/>
                <a:latin typeface="Consolas" panose="020B0609020204030204" pitchFamily="49" charset="0"/>
              </a:rPr>
              <a:t>if</a:t>
            </a:r>
            <a:r>
              <a:rPr lang="en-IN" sz="900" b="0" dirty="0">
                <a:solidFill>
                  <a:srgbClr val="FFFFFF"/>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model_version</a:t>
            </a:r>
            <a:r>
              <a:rPr lang="en-IN" sz="900" b="0" dirty="0">
                <a:solidFill>
                  <a:srgbClr val="FFFFFF"/>
                </a:solidFill>
                <a:effectLst/>
                <a:latin typeface="Consolas" panose="020B0609020204030204" pitchFamily="49" charset="0"/>
              </a:rPr>
              <a:t> </a:t>
            </a:r>
            <a:r>
              <a:rPr lang="en-IN" sz="900" b="0" dirty="0">
                <a:solidFill>
                  <a:srgbClr val="D4D4D4"/>
                </a:solidFill>
                <a:effectLst/>
                <a:latin typeface="Consolas" panose="020B0609020204030204" pitchFamily="49" charset="0"/>
              </a:rPr>
              <a:t>!=</a:t>
            </a:r>
            <a:r>
              <a:rPr lang="en-IN" sz="900" b="0" dirty="0">
                <a:solidFill>
                  <a:srgbClr val="FFFFFF"/>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keras_version</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a:solidFill>
                  <a:srgbClr val="DCDCAA"/>
                </a:solidFill>
                <a:effectLst/>
                <a:latin typeface="Consolas" panose="020B0609020204030204" pitchFamily="49" charset="0"/>
              </a:rPr>
              <a:t>print</a:t>
            </a:r>
            <a:r>
              <a:rPr lang="en-IN" sz="900" b="0" dirty="0">
                <a:solidFill>
                  <a:srgbClr val="FFFFFF"/>
                </a:solidFill>
                <a:effectLst/>
                <a:latin typeface="Consolas" panose="020B0609020204030204" pitchFamily="49" charset="0"/>
              </a:rPr>
              <a:t>(</a:t>
            </a:r>
            <a:r>
              <a:rPr lang="en-IN" sz="900" b="0" dirty="0">
                <a:solidFill>
                  <a:srgbClr val="CE9178"/>
                </a:solidFill>
                <a:effectLst/>
                <a:latin typeface="Consolas" panose="020B0609020204030204" pitchFamily="49" charset="0"/>
              </a:rPr>
              <a:t>'You are using </a:t>
            </a:r>
            <a:r>
              <a:rPr lang="en-IN" sz="900" b="0" dirty="0" err="1">
                <a:solidFill>
                  <a:srgbClr val="CE9178"/>
                </a:solidFill>
                <a:effectLst/>
                <a:latin typeface="Consolas" panose="020B0609020204030204" pitchFamily="49" charset="0"/>
              </a:rPr>
              <a:t>Keras</a:t>
            </a:r>
            <a:r>
              <a:rPr lang="en-IN" sz="900" b="0" dirty="0">
                <a:solidFill>
                  <a:srgbClr val="CE9178"/>
                </a:solidFill>
                <a:effectLst/>
                <a:latin typeface="Consolas" panose="020B0609020204030204" pitchFamily="49" charset="0"/>
              </a:rPr>
              <a:t> version '</a:t>
            </a:r>
            <a:r>
              <a:rPr lang="en-IN" sz="900" b="0" dirty="0">
                <a:solidFill>
                  <a:srgbClr val="FFFFFF"/>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keras_version</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a:solidFill>
                  <a:srgbClr val="CE9178"/>
                </a:solidFill>
                <a:effectLst/>
                <a:latin typeface="Consolas" panose="020B0609020204030204" pitchFamily="49" charset="0"/>
              </a:rPr>
              <a:t>', but the model was built using '</a:t>
            </a:r>
            <a:r>
              <a:rPr lang="en-IN" sz="900" b="0" dirty="0">
                <a:solidFill>
                  <a:srgbClr val="FFFFFF"/>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model_version</a:t>
            </a:r>
            <a:r>
              <a:rPr lang="en-IN" sz="900" b="0" dirty="0">
                <a:solidFill>
                  <a:srgbClr val="FFFFFF"/>
                </a:solidFill>
                <a:effectLst/>
                <a:latin typeface="Consolas" panose="020B0609020204030204" pitchFamily="49" charset="0"/>
              </a:rPr>
              <a:t>)</a:t>
            </a:r>
          </a:p>
          <a:p>
            <a:br>
              <a:rPr lang="en-IN" sz="900" b="0" dirty="0">
                <a:solidFill>
                  <a:srgbClr val="FFFFFF"/>
                </a:solidFill>
                <a:effectLst/>
                <a:latin typeface="Consolas" panose="020B0609020204030204" pitchFamily="49" charset="0"/>
              </a:rPr>
            </a:br>
            <a:r>
              <a:rPr lang="en-IN" sz="900" b="0" dirty="0">
                <a:solidFill>
                  <a:srgbClr val="FFFFFF"/>
                </a:solidFill>
                <a:effectLst/>
                <a:latin typeface="Consolas" panose="020B0609020204030204" pitchFamily="49" charset="0"/>
              </a:rPr>
              <a:t>    </a:t>
            </a:r>
            <a:r>
              <a:rPr lang="en-IN" sz="900" b="0" dirty="0">
                <a:solidFill>
                  <a:srgbClr val="9CDCFE"/>
                </a:solidFill>
                <a:effectLst/>
                <a:latin typeface="Consolas" panose="020B0609020204030204" pitchFamily="49" charset="0"/>
              </a:rPr>
              <a:t>model</a:t>
            </a:r>
            <a:r>
              <a:rPr lang="en-IN" sz="900" b="0" dirty="0">
                <a:solidFill>
                  <a:srgbClr val="FFFFFF"/>
                </a:solidFill>
                <a:effectLst/>
                <a:latin typeface="Consolas" panose="020B0609020204030204" pitchFamily="49" charset="0"/>
              </a:rPr>
              <a:t> </a:t>
            </a:r>
            <a:r>
              <a:rPr lang="en-IN" sz="900" b="0" dirty="0">
                <a:solidFill>
                  <a:srgbClr val="D4D4D4"/>
                </a:solidFill>
                <a:effectLst/>
                <a:latin typeface="Consolas" panose="020B0609020204030204" pitchFamily="49" charset="0"/>
              </a:rPr>
              <a:t>=</a:t>
            </a:r>
            <a:r>
              <a:rPr lang="en-IN" sz="900" b="0" dirty="0">
                <a:solidFill>
                  <a:srgbClr val="FFFFFF"/>
                </a:solidFill>
                <a:effectLst/>
                <a:latin typeface="Consolas" panose="020B0609020204030204" pitchFamily="49" charset="0"/>
              </a:rPr>
              <a:t> </a:t>
            </a:r>
            <a:r>
              <a:rPr lang="en-IN" sz="900" b="0" dirty="0" err="1">
                <a:solidFill>
                  <a:srgbClr val="DCDCAA"/>
                </a:solidFill>
                <a:effectLst/>
                <a:latin typeface="Consolas" panose="020B0609020204030204" pitchFamily="49" charset="0"/>
              </a:rPr>
              <a:t>load_model</a:t>
            </a:r>
            <a:r>
              <a:rPr lang="en-IN" sz="900" b="0" dirty="0">
                <a:solidFill>
                  <a:srgbClr val="FFFFFF"/>
                </a:solidFill>
                <a:effectLst/>
                <a:latin typeface="Consolas" panose="020B0609020204030204" pitchFamily="49" charset="0"/>
              </a:rPr>
              <a:t>(</a:t>
            </a:r>
            <a:r>
              <a:rPr lang="en-IN" sz="900" b="0" dirty="0" err="1">
                <a:solidFill>
                  <a:srgbClr val="9CDCFE"/>
                </a:solidFill>
                <a:effectLst/>
                <a:latin typeface="Consolas" panose="020B0609020204030204" pitchFamily="49" charset="0"/>
              </a:rPr>
              <a:t>args</a:t>
            </a:r>
            <a:r>
              <a:rPr lang="en-IN" sz="900" b="0" dirty="0" err="1">
                <a:solidFill>
                  <a:srgbClr val="FFFFFF"/>
                </a:solidFill>
                <a:effectLst/>
                <a:latin typeface="Consolas" panose="020B0609020204030204" pitchFamily="49" charset="0"/>
              </a:rPr>
              <a:t>.model</a:t>
            </a:r>
            <a:r>
              <a:rPr lang="en-IN" sz="900" b="0" dirty="0">
                <a:solidFill>
                  <a:srgbClr val="FFFFFF"/>
                </a:solidFill>
                <a:effectLst/>
                <a:latin typeface="Consolas" panose="020B0609020204030204" pitchFamily="49" charset="0"/>
              </a:rPr>
              <a:t>)</a:t>
            </a:r>
          </a:p>
          <a:p>
            <a:br>
              <a:rPr lang="en-IN" sz="900" b="0" dirty="0">
                <a:solidFill>
                  <a:srgbClr val="FFFFFF"/>
                </a:solidFill>
                <a:effectLst/>
                <a:latin typeface="Consolas" panose="020B0609020204030204" pitchFamily="49" charset="0"/>
              </a:rPr>
            </a:br>
            <a:r>
              <a:rPr lang="en-IN" sz="900" b="0" dirty="0">
                <a:solidFill>
                  <a:srgbClr val="FFFFFF"/>
                </a:solidFill>
                <a:effectLst/>
                <a:latin typeface="Consolas" panose="020B0609020204030204" pitchFamily="49" charset="0"/>
              </a:rPr>
              <a:t>    </a:t>
            </a:r>
            <a:r>
              <a:rPr lang="en-IN" sz="900" b="0" dirty="0">
                <a:solidFill>
                  <a:srgbClr val="C586C0"/>
                </a:solidFill>
                <a:effectLst/>
                <a:latin typeface="Consolas" panose="020B0609020204030204" pitchFamily="49" charset="0"/>
              </a:rPr>
              <a:t>if</a:t>
            </a:r>
            <a:r>
              <a:rPr lang="en-IN" sz="900" b="0" dirty="0">
                <a:solidFill>
                  <a:srgbClr val="FFFFFF"/>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args</a:t>
            </a:r>
            <a:r>
              <a:rPr lang="en-IN" sz="900" b="0" dirty="0" err="1">
                <a:solidFill>
                  <a:srgbClr val="FFFFFF"/>
                </a:solidFill>
                <a:effectLst/>
                <a:latin typeface="Consolas" panose="020B0609020204030204" pitchFamily="49" charset="0"/>
              </a:rPr>
              <a:t>.image_folder</a:t>
            </a:r>
            <a:r>
              <a:rPr lang="en-IN" sz="900" b="0" dirty="0">
                <a:solidFill>
                  <a:srgbClr val="FFFFFF"/>
                </a:solidFill>
                <a:effectLst/>
                <a:latin typeface="Consolas" panose="020B0609020204030204" pitchFamily="49" charset="0"/>
              </a:rPr>
              <a:t> </a:t>
            </a:r>
            <a:r>
              <a:rPr lang="en-IN" sz="900" b="0" dirty="0">
                <a:solidFill>
                  <a:srgbClr val="D4D4D4"/>
                </a:solidFill>
                <a:effectLst/>
                <a:latin typeface="Consolas" panose="020B0609020204030204" pitchFamily="49" charset="0"/>
              </a:rPr>
              <a:t>!=</a:t>
            </a:r>
            <a:r>
              <a:rPr lang="en-IN" sz="900" b="0" dirty="0">
                <a:solidFill>
                  <a:srgbClr val="FFFFFF"/>
                </a:solidFill>
                <a:effectLst/>
                <a:latin typeface="Consolas" panose="020B0609020204030204" pitchFamily="49" charset="0"/>
              </a:rPr>
              <a:t> </a:t>
            </a:r>
            <a:r>
              <a:rPr lang="en-IN" sz="900" b="0" dirty="0">
                <a:solidFill>
                  <a:srgbClr val="CE9178"/>
                </a:solidFill>
                <a:effectLst/>
                <a:latin typeface="Consolas" panose="020B0609020204030204" pitchFamily="49" charset="0"/>
              </a:rPr>
              <a:t>''</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a:solidFill>
                  <a:srgbClr val="DCDCAA"/>
                </a:solidFill>
                <a:effectLst/>
                <a:latin typeface="Consolas" panose="020B0609020204030204" pitchFamily="49" charset="0"/>
              </a:rPr>
              <a:t>print</a:t>
            </a:r>
            <a:r>
              <a:rPr lang="en-IN" sz="900" b="0" dirty="0">
                <a:solidFill>
                  <a:srgbClr val="FFFFFF"/>
                </a:solidFill>
                <a:effectLst/>
                <a:latin typeface="Consolas" panose="020B0609020204030204" pitchFamily="49" charset="0"/>
              </a:rPr>
              <a:t>(</a:t>
            </a:r>
            <a:r>
              <a:rPr lang="en-IN" sz="900" b="0" dirty="0">
                <a:solidFill>
                  <a:srgbClr val="CE9178"/>
                </a:solidFill>
                <a:effectLst/>
                <a:latin typeface="Consolas" panose="020B0609020204030204" pitchFamily="49" charset="0"/>
              </a:rPr>
              <a:t>"Creating image folder at </a:t>
            </a:r>
            <a:r>
              <a:rPr lang="en-IN" sz="900" b="0" dirty="0">
                <a:solidFill>
                  <a:srgbClr val="569CD6"/>
                </a:solidFill>
                <a:effectLst/>
                <a:latin typeface="Consolas" panose="020B0609020204030204" pitchFamily="49" charset="0"/>
              </a:rPr>
              <a:t>{}</a:t>
            </a:r>
            <a:r>
              <a:rPr lang="en-IN" sz="900" b="0" dirty="0">
                <a:solidFill>
                  <a:srgbClr val="CE9178"/>
                </a:solidFill>
                <a:effectLst/>
                <a:latin typeface="Consolas" panose="020B0609020204030204" pitchFamily="49" charset="0"/>
              </a:rPr>
              <a:t>"</a:t>
            </a:r>
            <a:r>
              <a:rPr lang="en-IN" sz="900" b="0" dirty="0">
                <a:solidFill>
                  <a:srgbClr val="FFFFFF"/>
                </a:solidFill>
                <a:effectLst/>
                <a:latin typeface="Consolas" panose="020B0609020204030204" pitchFamily="49" charset="0"/>
              </a:rPr>
              <a:t>.</a:t>
            </a:r>
            <a:r>
              <a:rPr lang="en-IN" sz="900" b="0" dirty="0">
                <a:solidFill>
                  <a:srgbClr val="DCDCAA"/>
                </a:solidFill>
                <a:effectLst/>
                <a:latin typeface="Consolas" panose="020B0609020204030204" pitchFamily="49" charset="0"/>
              </a:rPr>
              <a:t>format</a:t>
            </a:r>
            <a:r>
              <a:rPr lang="en-IN" sz="900" b="0" dirty="0">
                <a:solidFill>
                  <a:srgbClr val="FFFFFF"/>
                </a:solidFill>
                <a:effectLst/>
                <a:latin typeface="Consolas" panose="020B0609020204030204" pitchFamily="49" charset="0"/>
              </a:rPr>
              <a:t>(</a:t>
            </a:r>
            <a:r>
              <a:rPr lang="en-IN" sz="900" b="0" dirty="0" err="1">
                <a:solidFill>
                  <a:srgbClr val="9CDCFE"/>
                </a:solidFill>
                <a:effectLst/>
                <a:latin typeface="Consolas" panose="020B0609020204030204" pitchFamily="49" charset="0"/>
              </a:rPr>
              <a:t>args</a:t>
            </a:r>
            <a:r>
              <a:rPr lang="en-IN" sz="900" b="0" dirty="0" err="1">
                <a:solidFill>
                  <a:srgbClr val="FFFFFF"/>
                </a:solidFill>
                <a:effectLst/>
                <a:latin typeface="Consolas" panose="020B0609020204030204" pitchFamily="49" charset="0"/>
              </a:rPr>
              <a:t>.image_folder</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a:solidFill>
                  <a:srgbClr val="C586C0"/>
                </a:solidFill>
                <a:effectLst/>
                <a:latin typeface="Consolas" panose="020B0609020204030204" pitchFamily="49" charset="0"/>
              </a:rPr>
              <a:t>if</a:t>
            </a:r>
            <a:r>
              <a:rPr lang="en-IN" sz="900" b="0" dirty="0">
                <a:solidFill>
                  <a:srgbClr val="FFFFFF"/>
                </a:solidFill>
                <a:effectLst/>
                <a:latin typeface="Consolas" panose="020B0609020204030204" pitchFamily="49" charset="0"/>
              </a:rPr>
              <a:t> </a:t>
            </a:r>
            <a:r>
              <a:rPr lang="en-IN" sz="900" b="0" dirty="0">
                <a:solidFill>
                  <a:srgbClr val="569CD6"/>
                </a:solidFill>
                <a:effectLst/>
                <a:latin typeface="Consolas" panose="020B0609020204030204" pitchFamily="49" charset="0"/>
              </a:rPr>
              <a:t>not</a:t>
            </a:r>
            <a:r>
              <a:rPr lang="en-IN" sz="900" b="0" dirty="0">
                <a:solidFill>
                  <a:srgbClr val="FFFFFF"/>
                </a:solidFill>
                <a:effectLst/>
                <a:latin typeface="Consolas" panose="020B0609020204030204" pitchFamily="49" charset="0"/>
              </a:rPr>
              <a:t> </a:t>
            </a:r>
            <a:r>
              <a:rPr lang="en-IN" sz="900" b="0" dirty="0" err="1">
                <a:solidFill>
                  <a:srgbClr val="4EC9B0"/>
                </a:solidFill>
                <a:effectLst/>
                <a:latin typeface="Consolas" panose="020B0609020204030204" pitchFamily="49" charset="0"/>
              </a:rPr>
              <a:t>os</a:t>
            </a:r>
            <a:r>
              <a:rPr lang="en-IN" sz="900" b="0" dirty="0" err="1">
                <a:solidFill>
                  <a:srgbClr val="FFFFFF"/>
                </a:solidFill>
                <a:effectLst/>
                <a:latin typeface="Consolas" panose="020B0609020204030204" pitchFamily="49" charset="0"/>
              </a:rPr>
              <a:t>.</a:t>
            </a:r>
            <a:r>
              <a:rPr lang="en-IN" sz="900" b="0" dirty="0" err="1">
                <a:solidFill>
                  <a:srgbClr val="9CDCFE"/>
                </a:solidFill>
                <a:effectLst/>
                <a:latin typeface="Consolas" panose="020B0609020204030204" pitchFamily="49" charset="0"/>
              </a:rPr>
              <a:t>path</a:t>
            </a:r>
            <a:r>
              <a:rPr lang="en-IN" sz="900" b="0" dirty="0" err="1">
                <a:solidFill>
                  <a:srgbClr val="FFFFFF"/>
                </a:solidFill>
                <a:effectLst/>
                <a:latin typeface="Consolas" panose="020B0609020204030204" pitchFamily="49" charset="0"/>
              </a:rPr>
              <a:t>.</a:t>
            </a:r>
            <a:r>
              <a:rPr lang="en-IN" sz="900" b="0" dirty="0" err="1">
                <a:solidFill>
                  <a:srgbClr val="DCDCAA"/>
                </a:solidFill>
                <a:effectLst/>
                <a:latin typeface="Consolas" panose="020B0609020204030204" pitchFamily="49" charset="0"/>
              </a:rPr>
              <a:t>exists</a:t>
            </a:r>
            <a:r>
              <a:rPr lang="en-IN" sz="900" b="0" dirty="0">
                <a:solidFill>
                  <a:srgbClr val="FFFFFF"/>
                </a:solidFill>
                <a:effectLst/>
                <a:latin typeface="Consolas" panose="020B0609020204030204" pitchFamily="49" charset="0"/>
              </a:rPr>
              <a:t>(</a:t>
            </a:r>
            <a:r>
              <a:rPr lang="en-IN" sz="900" b="0" dirty="0" err="1">
                <a:solidFill>
                  <a:srgbClr val="9CDCFE"/>
                </a:solidFill>
                <a:effectLst/>
                <a:latin typeface="Consolas" panose="020B0609020204030204" pitchFamily="49" charset="0"/>
              </a:rPr>
              <a:t>args</a:t>
            </a:r>
            <a:r>
              <a:rPr lang="en-IN" sz="900" b="0" dirty="0" err="1">
                <a:solidFill>
                  <a:srgbClr val="FFFFFF"/>
                </a:solidFill>
                <a:effectLst/>
                <a:latin typeface="Consolas" panose="020B0609020204030204" pitchFamily="49" charset="0"/>
              </a:rPr>
              <a:t>.image_folder</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err="1">
                <a:solidFill>
                  <a:srgbClr val="4EC9B0"/>
                </a:solidFill>
                <a:effectLst/>
                <a:latin typeface="Consolas" panose="020B0609020204030204" pitchFamily="49" charset="0"/>
              </a:rPr>
              <a:t>os</a:t>
            </a:r>
            <a:r>
              <a:rPr lang="en-IN" sz="900" b="0" dirty="0" err="1">
                <a:solidFill>
                  <a:srgbClr val="FFFFFF"/>
                </a:solidFill>
                <a:effectLst/>
                <a:latin typeface="Consolas" panose="020B0609020204030204" pitchFamily="49" charset="0"/>
              </a:rPr>
              <a:t>.</a:t>
            </a:r>
            <a:r>
              <a:rPr lang="en-IN" sz="900" b="0" dirty="0" err="1">
                <a:solidFill>
                  <a:srgbClr val="DCDCAA"/>
                </a:solidFill>
                <a:effectLst/>
                <a:latin typeface="Consolas" panose="020B0609020204030204" pitchFamily="49" charset="0"/>
              </a:rPr>
              <a:t>makedirs</a:t>
            </a:r>
            <a:r>
              <a:rPr lang="en-IN" sz="900" b="0" dirty="0">
                <a:solidFill>
                  <a:srgbClr val="FFFFFF"/>
                </a:solidFill>
                <a:effectLst/>
                <a:latin typeface="Consolas" panose="020B0609020204030204" pitchFamily="49" charset="0"/>
              </a:rPr>
              <a:t>(</a:t>
            </a:r>
            <a:r>
              <a:rPr lang="en-IN" sz="900" b="0" dirty="0" err="1">
                <a:solidFill>
                  <a:srgbClr val="9CDCFE"/>
                </a:solidFill>
                <a:effectLst/>
                <a:latin typeface="Consolas" panose="020B0609020204030204" pitchFamily="49" charset="0"/>
              </a:rPr>
              <a:t>args</a:t>
            </a:r>
            <a:r>
              <a:rPr lang="en-IN" sz="900" b="0" dirty="0" err="1">
                <a:solidFill>
                  <a:srgbClr val="FFFFFF"/>
                </a:solidFill>
                <a:effectLst/>
                <a:latin typeface="Consolas" panose="020B0609020204030204" pitchFamily="49" charset="0"/>
              </a:rPr>
              <a:t>.image_folder</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a:solidFill>
                  <a:srgbClr val="C586C0"/>
                </a:solidFill>
                <a:effectLst/>
                <a:latin typeface="Consolas" panose="020B0609020204030204" pitchFamily="49" charset="0"/>
              </a:rPr>
              <a:t>else</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err="1">
                <a:solidFill>
                  <a:srgbClr val="4EC9B0"/>
                </a:solidFill>
                <a:effectLst/>
                <a:latin typeface="Consolas" panose="020B0609020204030204" pitchFamily="49" charset="0"/>
              </a:rPr>
              <a:t>shutil</a:t>
            </a:r>
            <a:r>
              <a:rPr lang="en-IN" sz="900" b="0" dirty="0" err="1">
                <a:solidFill>
                  <a:srgbClr val="FFFFFF"/>
                </a:solidFill>
                <a:effectLst/>
                <a:latin typeface="Consolas" panose="020B0609020204030204" pitchFamily="49" charset="0"/>
              </a:rPr>
              <a:t>.</a:t>
            </a:r>
            <a:r>
              <a:rPr lang="en-IN" sz="900" b="0" dirty="0" err="1">
                <a:solidFill>
                  <a:srgbClr val="DCDCAA"/>
                </a:solidFill>
                <a:effectLst/>
                <a:latin typeface="Consolas" panose="020B0609020204030204" pitchFamily="49" charset="0"/>
              </a:rPr>
              <a:t>rmtree</a:t>
            </a:r>
            <a:r>
              <a:rPr lang="en-IN" sz="900" b="0" dirty="0">
                <a:solidFill>
                  <a:srgbClr val="FFFFFF"/>
                </a:solidFill>
                <a:effectLst/>
                <a:latin typeface="Consolas" panose="020B0609020204030204" pitchFamily="49" charset="0"/>
              </a:rPr>
              <a:t>(</a:t>
            </a:r>
            <a:r>
              <a:rPr lang="en-IN" sz="900" b="0" dirty="0" err="1">
                <a:solidFill>
                  <a:srgbClr val="9CDCFE"/>
                </a:solidFill>
                <a:effectLst/>
                <a:latin typeface="Consolas" panose="020B0609020204030204" pitchFamily="49" charset="0"/>
              </a:rPr>
              <a:t>args</a:t>
            </a:r>
            <a:r>
              <a:rPr lang="en-IN" sz="900" b="0" dirty="0" err="1">
                <a:solidFill>
                  <a:srgbClr val="FFFFFF"/>
                </a:solidFill>
                <a:effectLst/>
                <a:latin typeface="Consolas" panose="020B0609020204030204" pitchFamily="49" charset="0"/>
              </a:rPr>
              <a:t>.image_folder</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err="1">
                <a:solidFill>
                  <a:srgbClr val="4EC9B0"/>
                </a:solidFill>
                <a:effectLst/>
                <a:latin typeface="Consolas" panose="020B0609020204030204" pitchFamily="49" charset="0"/>
              </a:rPr>
              <a:t>os</a:t>
            </a:r>
            <a:r>
              <a:rPr lang="en-IN" sz="900" b="0" dirty="0" err="1">
                <a:solidFill>
                  <a:srgbClr val="FFFFFF"/>
                </a:solidFill>
                <a:effectLst/>
                <a:latin typeface="Consolas" panose="020B0609020204030204" pitchFamily="49" charset="0"/>
              </a:rPr>
              <a:t>.</a:t>
            </a:r>
            <a:r>
              <a:rPr lang="en-IN" sz="900" b="0" dirty="0" err="1">
                <a:solidFill>
                  <a:srgbClr val="DCDCAA"/>
                </a:solidFill>
                <a:effectLst/>
                <a:latin typeface="Consolas" panose="020B0609020204030204" pitchFamily="49" charset="0"/>
              </a:rPr>
              <a:t>makedirs</a:t>
            </a:r>
            <a:r>
              <a:rPr lang="en-IN" sz="900" b="0" dirty="0">
                <a:solidFill>
                  <a:srgbClr val="FFFFFF"/>
                </a:solidFill>
                <a:effectLst/>
                <a:latin typeface="Consolas" panose="020B0609020204030204" pitchFamily="49" charset="0"/>
              </a:rPr>
              <a:t>(</a:t>
            </a:r>
            <a:r>
              <a:rPr lang="en-IN" sz="900" b="0" dirty="0" err="1">
                <a:solidFill>
                  <a:srgbClr val="9CDCFE"/>
                </a:solidFill>
                <a:effectLst/>
                <a:latin typeface="Consolas" panose="020B0609020204030204" pitchFamily="49" charset="0"/>
              </a:rPr>
              <a:t>args</a:t>
            </a:r>
            <a:r>
              <a:rPr lang="en-IN" sz="900" b="0" dirty="0" err="1">
                <a:solidFill>
                  <a:srgbClr val="FFFFFF"/>
                </a:solidFill>
                <a:effectLst/>
                <a:latin typeface="Consolas" panose="020B0609020204030204" pitchFamily="49" charset="0"/>
              </a:rPr>
              <a:t>.image_folder</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a:solidFill>
                  <a:srgbClr val="DCDCAA"/>
                </a:solidFill>
                <a:effectLst/>
                <a:latin typeface="Consolas" panose="020B0609020204030204" pitchFamily="49" charset="0"/>
              </a:rPr>
              <a:t>print</a:t>
            </a:r>
            <a:r>
              <a:rPr lang="en-IN" sz="900" b="0" dirty="0">
                <a:solidFill>
                  <a:srgbClr val="FFFFFF"/>
                </a:solidFill>
                <a:effectLst/>
                <a:latin typeface="Consolas" panose="020B0609020204030204" pitchFamily="49" charset="0"/>
              </a:rPr>
              <a:t>(</a:t>
            </a:r>
            <a:r>
              <a:rPr lang="en-IN" sz="900" b="0" dirty="0">
                <a:solidFill>
                  <a:srgbClr val="CE9178"/>
                </a:solidFill>
                <a:effectLst/>
                <a:latin typeface="Consolas" panose="020B0609020204030204" pitchFamily="49" charset="0"/>
              </a:rPr>
              <a:t>"RECORDING THIS RUN ..."</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a:solidFill>
                  <a:srgbClr val="C586C0"/>
                </a:solidFill>
                <a:effectLst/>
                <a:latin typeface="Consolas" panose="020B0609020204030204" pitchFamily="49" charset="0"/>
              </a:rPr>
              <a:t>else</a:t>
            </a:r>
            <a:r>
              <a:rPr lang="en-IN" sz="900" b="0" dirty="0">
                <a:solidFill>
                  <a:srgbClr val="FFFFFF"/>
                </a:solidFill>
                <a:effectLst/>
                <a:latin typeface="Consolas" panose="020B0609020204030204" pitchFamily="49" charset="0"/>
              </a:rPr>
              <a:t>:</a:t>
            </a:r>
          </a:p>
          <a:p>
            <a:r>
              <a:rPr lang="en-IN" sz="900" b="0" dirty="0">
                <a:solidFill>
                  <a:srgbClr val="FFFFFF"/>
                </a:solidFill>
                <a:effectLst/>
                <a:latin typeface="Consolas" panose="020B0609020204030204" pitchFamily="49" charset="0"/>
              </a:rPr>
              <a:t>        </a:t>
            </a:r>
            <a:r>
              <a:rPr lang="en-IN" sz="900" b="0" dirty="0">
                <a:solidFill>
                  <a:srgbClr val="DCDCAA"/>
                </a:solidFill>
                <a:effectLst/>
                <a:latin typeface="Consolas" panose="020B0609020204030204" pitchFamily="49" charset="0"/>
              </a:rPr>
              <a:t>print</a:t>
            </a:r>
            <a:r>
              <a:rPr lang="en-IN" sz="900" b="0" dirty="0">
                <a:solidFill>
                  <a:srgbClr val="FFFFFF"/>
                </a:solidFill>
                <a:effectLst/>
                <a:latin typeface="Consolas" panose="020B0609020204030204" pitchFamily="49" charset="0"/>
              </a:rPr>
              <a:t>(</a:t>
            </a:r>
            <a:r>
              <a:rPr lang="en-IN" sz="900" b="0" dirty="0">
                <a:solidFill>
                  <a:srgbClr val="CE9178"/>
                </a:solidFill>
                <a:effectLst/>
                <a:latin typeface="Consolas" panose="020B0609020204030204" pitchFamily="49" charset="0"/>
              </a:rPr>
              <a:t>"NOT RECORDING THIS RUN ..."</a:t>
            </a:r>
            <a:r>
              <a:rPr lang="en-IN" sz="900" b="0" dirty="0">
                <a:solidFill>
                  <a:srgbClr val="FFFFFF"/>
                </a:solidFill>
                <a:effectLst/>
                <a:latin typeface="Consolas" panose="020B0609020204030204" pitchFamily="49" charset="0"/>
              </a:rPr>
              <a:t>)</a:t>
            </a:r>
          </a:p>
          <a:p>
            <a:br>
              <a:rPr lang="en-IN" sz="900" b="0" dirty="0">
                <a:solidFill>
                  <a:srgbClr val="FFFFFF"/>
                </a:solidFill>
                <a:effectLst/>
                <a:latin typeface="Consolas" panose="020B0609020204030204" pitchFamily="49" charset="0"/>
              </a:rPr>
            </a:br>
            <a:r>
              <a:rPr lang="en-IN" sz="900" b="0" dirty="0">
                <a:solidFill>
                  <a:srgbClr val="FFFFFF"/>
                </a:solidFill>
                <a:effectLst/>
                <a:latin typeface="Consolas" panose="020B0609020204030204" pitchFamily="49" charset="0"/>
              </a:rPr>
              <a:t>    </a:t>
            </a:r>
            <a:r>
              <a:rPr lang="en-IN" sz="900" b="0" dirty="0">
                <a:solidFill>
                  <a:srgbClr val="7CA668"/>
                </a:solidFill>
                <a:effectLst/>
                <a:latin typeface="Consolas" panose="020B0609020204030204" pitchFamily="49" charset="0"/>
              </a:rPr>
              <a:t># wrap Flask application with </a:t>
            </a:r>
            <a:r>
              <a:rPr lang="en-IN" sz="900" b="0" dirty="0" err="1">
                <a:solidFill>
                  <a:srgbClr val="7CA668"/>
                </a:solidFill>
                <a:effectLst/>
                <a:latin typeface="Consolas" panose="020B0609020204030204" pitchFamily="49" charset="0"/>
              </a:rPr>
              <a:t>engineio's</a:t>
            </a:r>
            <a:r>
              <a:rPr lang="en-IN" sz="900" b="0" dirty="0">
                <a:solidFill>
                  <a:srgbClr val="7CA668"/>
                </a:solidFill>
                <a:effectLst/>
                <a:latin typeface="Consolas" panose="020B0609020204030204" pitchFamily="49" charset="0"/>
              </a:rPr>
              <a:t> middleware</a:t>
            </a:r>
            <a:endParaRPr lang="en-IN" sz="900" b="0" dirty="0">
              <a:solidFill>
                <a:srgbClr val="FFFFFF"/>
              </a:solidFill>
              <a:effectLst/>
              <a:latin typeface="Consolas" panose="020B0609020204030204" pitchFamily="49" charset="0"/>
            </a:endParaRPr>
          </a:p>
          <a:p>
            <a:r>
              <a:rPr lang="en-IN" sz="900" b="0" dirty="0">
                <a:solidFill>
                  <a:srgbClr val="FFFFFF"/>
                </a:solidFill>
                <a:effectLst/>
                <a:latin typeface="Consolas" panose="020B0609020204030204" pitchFamily="49" charset="0"/>
              </a:rPr>
              <a:t>    </a:t>
            </a:r>
            <a:r>
              <a:rPr lang="en-IN" sz="900" b="0" dirty="0">
                <a:solidFill>
                  <a:srgbClr val="9CDCFE"/>
                </a:solidFill>
                <a:effectLst/>
                <a:latin typeface="Consolas" panose="020B0609020204030204" pitchFamily="49" charset="0"/>
              </a:rPr>
              <a:t>app</a:t>
            </a:r>
            <a:r>
              <a:rPr lang="en-IN" sz="900" b="0" dirty="0">
                <a:solidFill>
                  <a:srgbClr val="FFFFFF"/>
                </a:solidFill>
                <a:effectLst/>
                <a:latin typeface="Consolas" panose="020B0609020204030204" pitchFamily="49" charset="0"/>
              </a:rPr>
              <a:t> </a:t>
            </a:r>
            <a:r>
              <a:rPr lang="en-IN" sz="900" b="0" dirty="0">
                <a:solidFill>
                  <a:srgbClr val="D4D4D4"/>
                </a:solidFill>
                <a:effectLst/>
                <a:latin typeface="Consolas" panose="020B0609020204030204" pitchFamily="49" charset="0"/>
              </a:rPr>
              <a:t>=</a:t>
            </a:r>
            <a:r>
              <a:rPr lang="en-IN" sz="900" b="0" dirty="0">
                <a:solidFill>
                  <a:srgbClr val="FFFFFF"/>
                </a:solidFill>
                <a:effectLst/>
                <a:latin typeface="Consolas" panose="020B0609020204030204" pitchFamily="49" charset="0"/>
              </a:rPr>
              <a:t> </a:t>
            </a:r>
            <a:r>
              <a:rPr lang="en-IN" sz="900" b="0" dirty="0" err="1">
                <a:solidFill>
                  <a:srgbClr val="4EC9B0"/>
                </a:solidFill>
                <a:effectLst/>
                <a:latin typeface="Consolas" panose="020B0609020204030204" pitchFamily="49" charset="0"/>
              </a:rPr>
              <a:t>socketio</a:t>
            </a:r>
            <a:r>
              <a:rPr lang="en-IN" sz="900" b="0" dirty="0" err="1">
                <a:solidFill>
                  <a:srgbClr val="FFFFFF"/>
                </a:solidFill>
                <a:effectLst/>
                <a:latin typeface="Consolas" panose="020B0609020204030204" pitchFamily="49" charset="0"/>
              </a:rPr>
              <a:t>.</a:t>
            </a:r>
            <a:r>
              <a:rPr lang="en-IN" sz="900" b="0" dirty="0" err="1">
                <a:solidFill>
                  <a:srgbClr val="4EC9B0"/>
                </a:solidFill>
                <a:effectLst/>
                <a:latin typeface="Consolas" panose="020B0609020204030204" pitchFamily="49" charset="0"/>
              </a:rPr>
              <a:t>Middleware</a:t>
            </a:r>
            <a:r>
              <a:rPr lang="en-IN" sz="900" b="0" dirty="0">
                <a:solidFill>
                  <a:srgbClr val="FFFFFF"/>
                </a:solidFill>
                <a:effectLst/>
                <a:latin typeface="Consolas" panose="020B0609020204030204" pitchFamily="49" charset="0"/>
              </a:rPr>
              <a:t>(</a:t>
            </a:r>
            <a:r>
              <a:rPr lang="en-IN" sz="900" b="0" dirty="0" err="1">
                <a:solidFill>
                  <a:srgbClr val="9CDCFE"/>
                </a:solidFill>
                <a:effectLst/>
                <a:latin typeface="Consolas" panose="020B0609020204030204" pitchFamily="49" charset="0"/>
              </a:rPr>
              <a:t>sio</a:t>
            </a:r>
            <a:r>
              <a:rPr lang="en-IN" sz="900" b="0" dirty="0">
                <a:solidFill>
                  <a:srgbClr val="FFFFFF"/>
                </a:solidFill>
                <a:effectLst/>
                <a:latin typeface="Consolas" panose="020B0609020204030204" pitchFamily="49" charset="0"/>
              </a:rPr>
              <a:t>, </a:t>
            </a:r>
            <a:r>
              <a:rPr lang="en-IN" sz="900" b="0" dirty="0">
                <a:solidFill>
                  <a:srgbClr val="9CDCFE"/>
                </a:solidFill>
                <a:effectLst/>
                <a:latin typeface="Consolas" panose="020B0609020204030204" pitchFamily="49" charset="0"/>
              </a:rPr>
              <a:t>app</a:t>
            </a:r>
            <a:r>
              <a:rPr lang="en-IN" sz="900" b="0" dirty="0">
                <a:solidFill>
                  <a:srgbClr val="FFFFFF"/>
                </a:solidFill>
                <a:effectLst/>
                <a:latin typeface="Consolas" panose="020B0609020204030204" pitchFamily="49" charset="0"/>
              </a:rPr>
              <a:t>)</a:t>
            </a:r>
          </a:p>
          <a:p>
            <a:br>
              <a:rPr lang="en-IN" sz="900" b="0" dirty="0">
                <a:solidFill>
                  <a:srgbClr val="FFFFFF"/>
                </a:solidFill>
                <a:effectLst/>
                <a:latin typeface="Consolas" panose="020B0609020204030204" pitchFamily="49" charset="0"/>
              </a:rPr>
            </a:br>
            <a:r>
              <a:rPr lang="en-IN" sz="900" b="0" dirty="0">
                <a:solidFill>
                  <a:srgbClr val="FFFFFF"/>
                </a:solidFill>
                <a:effectLst/>
                <a:latin typeface="Consolas" panose="020B0609020204030204" pitchFamily="49" charset="0"/>
              </a:rPr>
              <a:t>    </a:t>
            </a:r>
            <a:r>
              <a:rPr lang="en-IN" sz="900" b="0" dirty="0">
                <a:solidFill>
                  <a:srgbClr val="7CA668"/>
                </a:solidFill>
                <a:effectLst/>
                <a:latin typeface="Consolas" panose="020B0609020204030204" pitchFamily="49" charset="0"/>
              </a:rPr>
              <a:t># deploy as an </a:t>
            </a:r>
            <a:r>
              <a:rPr lang="en-IN" sz="900" b="0" dirty="0" err="1">
                <a:solidFill>
                  <a:srgbClr val="7CA668"/>
                </a:solidFill>
                <a:effectLst/>
                <a:latin typeface="Consolas" panose="020B0609020204030204" pitchFamily="49" charset="0"/>
              </a:rPr>
              <a:t>eventlet</a:t>
            </a:r>
            <a:r>
              <a:rPr lang="en-IN" sz="900" b="0" dirty="0">
                <a:solidFill>
                  <a:srgbClr val="7CA668"/>
                </a:solidFill>
                <a:effectLst/>
                <a:latin typeface="Consolas" panose="020B0609020204030204" pitchFamily="49" charset="0"/>
              </a:rPr>
              <a:t> WSGI server</a:t>
            </a:r>
            <a:endParaRPr lang="en-IN" sz="900" b="0" dirty="0">
              <a:solidFill>
                <a:srgbClr val="FFFFFF"/>
              </a:solidFill>
              <a:effectLst/>
              <a:latin typeface="Consolas" panose="020B0609020204030204" pitchFamily="49" charset="0"/>
            </a:endParaRPr>
          </a:p>
          <a:p>
            <a:r>
              <a:rPr lang="en-IN" sz="900" b="0" dirty="0">
                <a:solidFill>
                  <a:srgbClr val="FFFFFF"/>
                </a:solidFill>
                <a:effectLst/>
                <a:latin typeface="Consolas" panose="020B0609020204030204" pitchFamily="49" charset="0"/>
              </a:rPr>
              <a:t>    </a:t>
            </a:r>
            <a:r>
              <a:rPr lang="en-IN" sz="900" b="0" dirty="0" err="1">
                <a:solidFill>
                  <a:srgbClr val="4EC9B0"/>
                </a:solidFill>
                <a:effectLst/>
                <a:latin typeface="Consolas" panose="020B0609020204030204" pitchFamily="49" charset="0"/>
              </a:rPr>
              <a:t>eventlet</a:t>
            </a:r>
            <a:r>
              <a:rPr lang="en-IN" sz="900" b="0" dirty="0" err="1">
                <a:solidFill>
                  <a:srgbClr val="FFFFFF"/>
                </a:solidFill>
                <a:effectLst/>
                <a:latin typeface="Consolas" panose="020B0609020204030204" pitchFamily="49" charset="0"/>
              </a:rPr>
              <a:t>.</a:t>
            </a:r>
            <a:r>
              <a:rPr lang="en-IN" sz="900" b="0" dirty="0" err="1">
                <a:solidFill>
                  <a:srgbClr val="4EC9B0"/>
                </a:solidFill>
                <a:effectLst/>
                <a:latin typeface="Consolas" panose="020B0609020204030204" pitchFamily="49" charset="0"/>
              </a:rPr>
              <a:t>wsgi</a:t>
            </a:r>
            <a:r>
              <a:rPr lang="en-IN" sz="900" b="0" dirty="0" err="1">
                <a:solidFill>
                  <a:srgbClr val="FFFFFF"/>
                </a:solidFill>
                <a:effectLst/>
                <a:latin typeface="Consolas" panose="020B0609020204030204" pitchFamily="49" charset="0"/>
              </a:rPr>
              <a:t>.</a:t>
            </a:r>
            <a:r>
              <a:rPr lang="en-IN" sz="900" b="0" dirty="0" err="1">
                <a:solidFill>
                  <a:srgbClr val="DCDCAA"/>
                </a:solidFill>
                <a:effectLst/>
                <a:latin typeface="Consolas" panose="020B0609020204030204" pitchFamily="49" charset="0"/>
              </a:rPr>
              <a:t>server</a:t>
            </a:r>
            <a:r>
              <a:rPr lang="en-IN" sz="900" b="0" dirty="0">
                <a:solidFill>
                  <a:srgbClr val="FFFFFF"/>
                </a:solidFill>
                <a:effectLst/>
                <a:latin typeface="Consolas" panose="020B0609020204030204" pitchFamily="49" charset="0"/>
              </a:rPr>
              <a:t>(</a:t>
            </a:r>
            <a:r>
              <a:rPr lang="en-IN" sz="900" b="0" dirty="0" err="1">
                <a:solidFill>
                  <a:srgbClr val="4EC9B0"/>
                </a:solidFill>
                <a:effectLst/>
                <a:latin typeface="Consolas" panose="020B0609020204030204" pitchFamily="49" charset="0"/>
              </a:rPr>
              <a:t>eventlet</a:t>
            </a:r>
            <a:r>
              <a:rPr lang="en-IN" sz="900" b="0" dirty="0" err="1">
                <a:solidFill>
                  <a:srgbClr val="FFFFFF"/>
                </a:solidFill>
                <a:effectLst/>
                <a:latin typeface="Consolas" panose="020B0609020204030204" pitchFamily="49" charset="0"/>
              </a:rPr>
              <a:t>.</a:t>
            </a:r>
            <a:r>
              <a:rPr lang="en-IN" sz="900" b="0" dirty="0" err="1">
                <a:solidFill>
                  <a:srgbClr val="9CDCFE"/>
                </a:solidFill>
                <a:effectLst/>
                <a:latin typeface="Consolas" panose="020B0609020204030204" pitchFamily="49" charset="0"/>
              </a:rPr>
              <a:t>listen</a:t>
            </a:r>
            <a:r>
              <a:rPr lang="en-IN" sz="900" b="0" dirty="0">
                <a:solidFill>
                  <a:srgbClr val="FFFFFF"/>
                </a:solidFill>
                <a:effectLst/>
                <a:latin typeface="Consolas" panose="020B0609020204030204" pitchFamily="49" charset="0"/>
              </a:rPr>
              <a:t>((</a:t>
            </a:r>
            <a:r>
              <a:rPr lang="en-IN" sz="900" b="0" dirty="0">
                <a:solidFill>
                  <a:srgbClr val="CE9178"/>
                </a:solidFill>
                <a:effectLst/>
                <a:latin typeface="Consolas" panose="020B0609020204030204" pitchFamily="49" charset="0"/>
              </a:rPr>
              <a:t>''</a:t>
            </a:r>
            <a:r>
              <a:rPr lang="en-IN" sz="900" b="0" dirty="0">
                <a:solidFill>
                  <a:srgbClr val="FFFFFF"/>
                </a:solidFill>
                <a:effectLst/>
                <a:latin typeface="Consolas" panose="020B0609020204030204" pitchFamily="49" charset="0"/>
              </a:rPr>
              <a:t>, </a:t>
            </a:r>
            <a:r>
              <a:rPr lang="en-IN" sz="900" b="0" dirty="0">
                <a:solidFill>
                  <a:srgbClr val="B5CEA8"/>
                </a:solidFill>
                <a:effectLst/>
                <a:latin typeface="Consolas" panose="020B0609020204030204" pitchFamily="49" charset="0"/>
              </a:rPr>
              <a:t>4567</a:t>
            </a:r>
            <a:r>
              <a:rPr lang="en-IN" sz="900" b="0" dirty="0">
                <a:solidFill>
                  <a:srgbClr val="FFFFFF"/>
                </a:solidFill>
                <a:effectLst/>
                <a:latin typeface="Consolas" panose="020B0609020204030204" pitchFamily="49" charset="0"/>
              </a:rPr>
              <a:t>)), </a:t>
            </a:r>
            <a:r>
              <a:rPr lang="en-IN" sz="900" b="0" dirty="0">
                <a:solidFill>
                  <a:srgbClr val="9CDCFE"/>
                </a:solidFill>
                <a:effectLst/>
                <a:latin typeface="Consolas" panose="020B0609020204030204" pitchFamily="49" charset="0"/>
              </a:rPr>
              <a:t>app</a:t>
            </a:r>
            <a:r>
              <a:rPr lang="en-IN" sz="900" b="0" dirty="0">
                <a:solidFill>
                  <a:srgbClr val="FFFFFF"/>
                </a:solidFill>
                <a:effectLst/>
                <a:latin typeface="Consolas" panose="020B0609020204030204" pitchFamily="49" charset="0"/>
              </a:rPr>
              <a:t>)</a:t>
            </a:r>
          </a:p>
        </p:txBody>
      </p:sp>
    </p:spTree>
    <p:extLst>
      <p:ext uri="{BB962C8B-B14F-4D97-AF65-F5344CB8AC3E}">
        <p14:creationId xmlns:p14="http://schemas.microsoft.com/office/powerpoint/2010/main" val="2473749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2F0336-EF1B-43BD-ABF7-68D26C5CDC9B}"/>
              </a:ext>
            </a:extLst>
          </p:cNvPr>
          <p:cNvSpPr txBox="1"/>
          <p:nvPr/>
        </p:nvSpPr>
        <p:spPr>
          <a:xfrm>
            <a:off x="934065" y="699390"/>
            <a:ext cx="9763432" cy="1631216"/>
          </a:xfrm>
          <a:prstGeom prst="rect">
            <a:avLst/>
          </a:prstGeom>
          <a:noFill/>
        </p:spPr>
        <p:txBody>
          <a:bodyPr wrap="square">
            <a:spAutoFit/>
          </a:bodyPr>
          <a:lstStyle/>
          <a:p>
            <a:pPr algn="just"/>
            <a:r>
              <a:rPr lang="en-US" sz="2000" dirty="0"/>
              <a:t>The testing code which is drive.py is executed in google colab along with model.h5 which is our trained model as !python drive.py model.h5</a:t>
            </a:r>
          </a:p>
          <a:p>
            <a:pPr algn="just"/>
            <a:endParaRPr lang="en-US" sz="2000" dirty="0"/>
          </a:p>
          <a:p>
            <a:pPr algn="just"/>
            <a:r>
              <a:rPr lang="en-US" sz="2000" dirty="0"/>
              <a:t>Before executing the code we have to open the beta simulator and then select the mode as autonomous , then run the above command, we can see that the car is moving accordingly</a:t>
            </a:r>
            <a:endParaRPr lang="en-IN" sz="2000" dirty="0"/>
          </a:p>
        </p:txBody>
      </p:sp>
      <p:pic>
        <p:nvPicPr>
          <p:cNvPr id="5" name="Picture 4">
            <a:extLst>
              <a:ext uri="{FF2B5EF4-FFF2-40B4-BE49-F238E27FC236}">
                <a16:creationId xmlns:a16="http://schemas.microsoft.com/office/drawing/2014/main" id="{8604C5E9-CF1D-4286-B775-66EA568031D8}"/>
              </a:ext>
            </a:extLst>
          </p:cNvPr>
          <p:cNvPicPr>
            <a:picLocks noChangeAspect="1"/>
          </p:cNvPicPr>
          <p:nvPr/>
        </p:nvPicPr>
        <p:blipFill rotWithShape="1">
          <a:blip r:embed="rId2"/>
          <a:srcRect r="18952"/>
          <a:stretch/>
        </p:blipFill>
        <p:spPr>
          <a:xfrm>
            <a:off x="1557185" y="2477730"/>
            <a:ext cx="8229599" cy="1043160"/>
          </a:xfrm>
          <a:prstGeom prst="rect">
            <a:avLst/>
          </a:prstGeom>
        </p:spPr>
      </p:pic>
      <p:pic>
        <p:nvPicPr>
          <p:cNvPr id="7" name="Picture 6">
            <a:extLst>
              <a:ext uri="{FF2B5EF4-FFF2-40B4-BE49-F238E27FC236}">
                <a16:creationId xmlns:a16="http://schemas.microsoft.com/office/drawing/2014/main" id="{1634CD9A-9C7D-4939-93D3-1D80ED03C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583" y="3755924"/>
            <a:ext cx="3845641" cy="2853710"/>
          </a:xfrm>
          <a:prstGeom prst="rect">
            <a:avLst/>
          </a:prstGeom>
          <a:ln w="38100">
            <a:solidFill>
              <a:schemeClr val="tx1"/>
            </a:solidFill>
          </a:ln>
        </p:spPr>
      </p:pic>
      <p:sp>
        <p:nvSpPr>
          <p:cNvPr id="8" name="TextBox 7">
            <a:extLst>
              <a:ext uri="{FF2B5EF4-FFF2-40B4-BE49-F238E27FC236}">
                <a16:creationId xmlns:a16="http://schemas.microsoft.com/office/drawing/2014/main" id="{601A3F75-D415-473C-BE11-D35F8D80CB4D}"/>
              </a:ext>
            </a:extLst>
          </p:cNvPr>
          <p:cNvSpPr txBox="1"/>
          <p:nvPr/>
        </p:nvSpPr>
        <p:spPr>
          <a:xfrm>
            <a:off x="6095999" y="4680155"/>
            <a:ext cx="4386417" cy="369332"/>
          </a:xfrm>
          <a:prstGeom prst="rect">
            <a:avLst/>
          </a:prstGeom>
          <a:noFill/>
        </p:spPr>
        <p:txBody>
          <a:bodyPr wrap="square" rtlCol="0">
            <a:spAutoFit/>
          </a:bodyPr>
          <a:lstStyle/>
          <a:p>
            <a:r>
              <a:rPr lang="en-US" dirty="0"/>
              <a:t>Car in autonomous mode driving one lap</a:t>
            </a:r>
            <a:endParaRPr lang="en-IN" dirty="0"/>
          </a:p>
        </p:txBody>
      </p:sp>
    </p:spTree>
    <p:extLst>
      <p:ext uri="{BB962C8B-B14F-4D97-AF65-F5344CB8AC3E}">
        <p14:creationId xmlns:p14="http://schemas.microsoft.com/office/powerpoint/2010/main" val="2079446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2C8437-54F9-4B53-BC5C-4A0617D3717C}"/>
              </a:ext>
            </a:extLst>
          </p:cNvPr>
          <p:cNvSpPr txBox="1"/>
          <p:nvPr/>
        </p:nvSpPr>
        <p:spPr>
          <a:xfrm>
            <a:off x="678426" y="352680"/>
            <a:ext cx="7403691" cy="584775"/>
          </a:xfrm>
          <a:prstGeom prst="rect">
            <a:avLst/>
          </a:prstGeom>
          <a:noFill/>
        </p:spPr>
        <p:txBody>
          <a:bodyPr wrap="square" rtlCol="0">
            <a:spAutoFit/>
          </a:bodyPr>
          <a:lstStyle/>
          <a:p>
            <a:r>
              <a:rPr lang="en-US" sz="3200" u="sng" dirty="0">
                <a:effectLst>
                  <a:outerShdw blurRad="38100" dist="38100" dir="2700000" algn="tl">
                    <a:srgbClr val="000000">
                      <a:alpha val="43137"/>
                    </a:srgbClr>
                  </a:outerShdw>
                </a:effectLst>
                <a:latin typeface="Lucida Calligraphy" panose="03010101010101010101" pitchFamily="66" charset="0"/>
              </a:rPr>
              <a:t>CONCLUSION</a:t>
            </a:r>
          </a:p>
        </p:txBody>
      </p:sp>
      <p:sp>
        <p:nvSpPr>
          <p:cNvPr id="3" name="TextBox 2">
            <a:extLst>
              <a:ext uri="{FF2B5EF4-FFF2-40B4-BE49-F238E27FC236}">
                <a16:creationId xmlns:a16="http://schemas.microsoft.com/office/drawing/2014/main" id="{A2E8ACE3-F76E-461B-AEF1-3F655D54F236}"/>
              </a:ext>
            </a:extLst>
          </p:cNvPr>
          <p:cNvSpPr txBox="1"/>
          <p:nvPr/>
        </p:nvSpPr>
        <p:spPr>
          <a:xfrm>
            <a:off x="722671" y="1209368"/>
            <a:ext cx="10746658" cy="3696525"/>
          </a:xfrm>
          <a:prstGeom prst="rect">
            <a:avLst/>
          </a:prstGeom>
          <a:noFill/>
        </p:spPr>
        <p:txBody>
          <a:bodyPr wrap="square" rtlCol="0">
            <a:spAutoFit/>
          </a:bodyPr>
          <a:lstStyle/>
          <a:p>
            <a:pPr algn="just">
              <a:lnSpc>
                <a:spcPct val="150000"/>
              </a:lnSpc>
            </a:pPr>
            <a:r>
              <a:rPr lang="en-US" sz="2000" dirty="0"/>
              <a:t>The testing has been done successfully using 7467 </a:t>
            </a:r>
            <a:r>
              <a:rPr lang="en-IN" sz="2000" b="0" i="0" dirty="0">
                <a:solidFill>
                  <a:srgbClr val="24292F"/>
                </a:solidFill>
                <a:effectLst/>
                <a:latin typeface="-apple-system"/>
              </a:rPr>
              <a:t>(2488 images per camera) </a:t>
            </a:r>
            <a:r>
              <a:rPr lang="en-US" sz="2000" dirty="0"/>
              <a:t>images recorded </a:t>
            </a:r>
          </a:p>
          <a:p>
            <a:pPr algn="just">
              <a:lnSpc>
                <a:spcPct val="150000"/>
              </a:lnSpc>
            </a:pPr>
            <a:r>
              <a:rPr lang="en-US" sz="2000" dirty="0"/>
              <a:t>Car drives almost perfect (as we have trained it using the data it may not always predict accurately)</a:t>
            </a:r>
          </a:p>
          <a:p>
            <a:pPr algn="just">
              <a:lnSpc>
                <a:spcPct val="150000"/>
              </a:lnSpc>
            </a:pPr>
            <a:r>
              <a:rPr lang="en-US" sz="2000" b="0" i="0" dirty="0">
                <a:solidFill>
                  <a:srgbClr val="24292F"/>
                </a:solidFill>
                <a:effectLst/>
                <a:latin typeface="-apple-system"/>
              </a:rPr>
              <a:t>In this project, only the steering angle is added as a dependent variable (label) for the corresponding camera images. However, it can be understood that this alone is not sufficient, because the autonomous mode driving speed is low, and that the vehicle wobbles around the center line during turns. At this point, speed and braking data can also be added to the model to train a driving behavior that can make smoother turns. And we can also train the model to follow certain traffic rules too</a:t>
            </a:r>
          </a:p>
          <a:p>
            <a:pPr algn="just">
              <a:lnSpc>
                <a:spcPct val="150000"/>
              </a:lnSpc>
            </a:pPr>
            <a:endParaRPr lang="en-IN" dirty="0"/>
          </a:p>
        </p:txBody>
      </p:sp>
    </p:spTree>
    <p:extLst>
      <p:ext uri="{BB962C8B-B14F-4D97-AF65-F5344CB8AC3E}">
        <p14:creationId xmlns:p14="http://schemas.microsoft.com/office/powerpoint/2010/main" val="2545937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97D647-0A54-495A-88AB-62380EEB4DDC}"/>
              </a:ext>
            </a:extLst>
          </p:cNvPr>
          <p:cNvPicPr>
            <a:picLocks noChangeAspect="1"/>
          </p:cNvPicPr>
          <p:nvPr/>
        </p:nvPicPr>
        <p:blipFill>
          <a:blip r:embed="rId2"/>
          <a:stretch>
            <a:fillRect/>
          </a:stretch>
        </p:blipFill>
        <p:spPr>
          <a:xfrm>
            <a:off x="0" y="0"/>
            <a:ext cx="12192000" cy="6984360"/>
          </a:xfrm>
          <a:prstGeom prst="rect">
            <a:avLst/>
          </a:prstGeom>
          <a:ln w="228600" cap="sq" cmpd="thickThin">
            <a:solidFill>
              <a:srgbClr val="000000"/>
            </a:solidFill>
            <a:prstDash val="solid"/>
            <a:miter lim="800000"/>
          </a:ln>
          <a:effectLst>
            <a:innerShdw blurRad="76200">
              <a:srgbClr val="000000"/>
            </a:innerShdw>
          </a:effectLst>
        </p:spPr>
      </p:pic>
      <p:sp>
        <p:nvSpPr>
          <p:cNvPr id="8" name="TextBox 7">
            <a:extLst>
              <a:ext uri="{FF2B5EF4-FFF2-40B4-BE49-F238E27FC236}">
                <a16:creationId xmlns:a16="http://schemas.microsoft.com/office/drawing/2014/main" id="{B9ECB1CB-DA45-4B72-9F67-D26CB5A67640}"/>
              </a:ext>
            </a:extLst>
          </p:cNvPr>
          <p:cNvSpPr txBox="1"/>
          <p:nvPr/>
        </p:nvSpPr>
        <p:spPr>
          <a:xfrm>
            <a:off x="4645740" y="468697"/>
            <a:ext cx="7836309" cy="1200329"/>
          </a:xfrm>
          <a:prstGeom prst="rect">
            <a:avLst/>
          </a:prstGeom>
          <a:noFill/>
        </p:spPr>
        <p:txBody>
          <a:bodyPr wrap="square" rtlCol="0">
            <a:spAutoFit/>
          </a:bodyPr>
          <a:lstStyle/>
          <a:p>
            <a:r>
              <a:rPr lang="en-US" sz="7200" b="1" dirty="0">
                <a:solidFill>
                  <a:schemeClr val="bg1"/>
                </a:solidFill>
                <a:effectLst>
                  <a:outerShdw blurRad="38100" dist="38100" dir="2700000" algn="tl">
                    <a:srgbClr val="000000">
                      <a:alpha val="43137"/>
                    </a:srgbClr>
                  </a:outerShdw>
                </a:effectLst>
                <a:latin typeface="Lucida Calligraphy" panose="03010101010101010101" pitchFamily="66" charset="0"/>
              </a:rPr>
              <a:t>THANK YOU</a:t>
            </a:r>
            <a:endParaRPr lang="en-IN" sz="7200" b="1" dirty="0">
              <a:solidFill>
                <a:schemeClr val="bg1"/>
              </a:solidFill>
              <a:effectLst>
                <a:outerShdw blurRad="38100" dist="38100" dir="2700000" algn="tl">
                  <a:srgbClr val="000000">
                    <a:alpha val="43137"/>
                  </a:srgbClr>
                </a:outerShdw>
              </a:effectLst>
              <a:latin typeface="Lucida Calligraphy" panose="03010101010101010101" pitchFamily="66" charset="0"/>
            </a:endParaRPr>
          </a:p>
        </p:txBody>
      </p:sp>
    </p:spTree>
    <p:extLst>
      <p:ext uri="{BB962C8B-B14F-4D97-AF65-F5344CB8AC3E}">
        <p14:creationId xmlns:p14="http://schemas.microsoft.com/office/powerpoint/2010/main" val="1395220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440AE2-6B28-4A91-9D2D-BB0BBA1AA494}"/>
              </a:ext>
            </a:extLst>
          </p:cNvPr>
          <p:cNvSpPr txBox="1"/>
          <p:nvPr/>
        </p:nvSpPr>
        <p:spPr>
          <a:xfrm>
            <a:off x="457200" y="416560"/>
            <a:ext cx="6319520" cy="584775"/>
          </a:xfrm>
          <a:prstGeom prst="rect">
            <a:avLst/>
          </a:prstGeom>
          <a:noFill/>
        </p:spPr>
        <p:txBody>
          <a:bodyPr wrap="square" rtlCol="0">
            <a:spAutoFit/>
          </a:bodyPr>
          <a:lstStyle/>
          <a:p>
            <a:r>
              <a:rPr lang="en-IN" sz="3200" u="sng" dirty="0">
                <a:effectLst>
                  <a:outerShdw blurRad="38100" dist="38100" dir="2700000" algn="tl">
                    <a:srgbClr val="000000">
                      <a:alpha val="43137"/>
                    </a:srgbClr>
                  </a:outerShdw>
                </a:effectLst>
                <a:latin typeface="Lucida Calligraphy" panose="03010101010101010101" pitchFamily="66" charset="0"/>
              </a:rPr>
              <a:t>OBJECTIVE</a:t>
            </a:r>
          </a:p>
        </p:txBody>
      </p:sp>
      <p:sp>
        <p:nvSpPr>
          <p:cNvPr id="3" name="TextBox 2">
            <a:extLst>
              <a:ext uri="{FF2B5EF4-FFF2-40B4-BE49-F238E27FC236}">
                <a16:creationId xmlns:a16="http://schemas.microsoft.com/office/drawing/2014/main" id="{454F9C2F-D76B-4E3E-B46E-16BCE3DF3C53}"/>
              </a:ext>
            </a:extLst>
          </p:cNvPr>
          <p:cNvSpPr txBox="1"/>
          <p:nvPr/>
        </p:nvSpPr>
        <p:spPr>
          <a:xfrm>
            <a:off x="548640" y="1270000"/>
            <a:ext cx="11013440" cy="1600438"/>
          </a:xfrm>
          <a:prstGeom prst="rect">
            <a:avLst/>
          </a:prstGeom>
          <a:noFill/>
        </p:spPr>
        <p:txBody>
          <a:bodyPr wrap="square" rtlCol="0">
            <a:spAutoFit/>
          </a:bodyPr>
          <a:lstStyle/>
          <a:p>
            <a:pPr algn="l" fontAlgn="base">
              <a:buFont typeface="Arial" panose="020B0604020202020204" pitchFamily="34" charset="0"/>
              <a:buChar char="•"/>
            </a:pPr>
            <a:r>
              <a:rPr lang="en-US" sz="2000" b="0" i="0" dirty="0">
                <a:effectLst/>
              </a:rPr>
              <a:t>Demonstrate automated driving in complex traffic environments. Test integrated applications in all possible scenarios taking into account the full range of automation levels.</a:t>
            </a:r>
          </a:p>
          <a:p>
            <a:pPr algn="l" fontAlgn="base">
              <a:buFont typeface="Arial" panose="020B0604020202020204" pitchFamily="34" charset="0"/>
              <a:buChar char="•"/>
            </a:pPr>
            <a:r>
              <a:rPr lang="en-US" sz="2000" b="0" i="0" dirty="0">
                <a:effectLst/>
              </a:rPr>
              <a:t>Enhance the perception performance in complex scenarios by using advanced sensors supported by cooperative and communication technologies.</a:t>
            </a:r>
          </a:p>
          <a:p>
            <a:endParaRPr lang="en-IN" dirty="0"/>
          </a:p>
        </p:txBody>
      </p:sp>
      <p:pic>
        <p:nvPicPr>
          <p:cNvPr id="5" name="Picture 4">
            <a:extLst>
              <a:ext uri="{FF2B5EF4-FFF2-40B4-BE49-F238E27FC236}">
                <a16:creationId xmlns:a16="http://schemas.microsoft.com/office/drawing/2014/main" id="{680855E5-7A98-482C-99F1-BEC8F9247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0" y="2721534"/>
            <a:ext cx="9519920" cy="3820613"/>
          </a:xfrm>
          <a:prstGeom prst="rect">
            <a:avLst/>
          </a:prstGeom>
          <a:ln w="76200">
            <a:solidFill>
              <a:srgbClr val="0070C0"/>
            </a:solidFill>
          </a:ln>
        </p:spPr>
      </p:pic>
    </p:spTree>
    <p:extLst>
      <p:ext uri="{BB962C8B-B14F-4D97-AF65-F5344CB8AC3E}">
        <p14:creationId xmlns:p14="http://schemas.microsoft.com/office/powerpoint/2010/main" val="3022381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CF18-2C4C-4EDF-B096-F73B1C4A1466}"/>
              </a:ext>
            </a:extLst>
          </p:cNvPr>
          <p:cNvSpPr>
            <a:spLocks noGrp="1"/>
          </p:cNvSpPr>
          <p:nvPr>
            <p:ph type="title"/>
          </p:nvPr>
        </p:nvSpPr>
        <p:spPr>
          <a:xfrm>
            <a:off x="472440" y="131445"/>
            <a:ext cx="10515600" cy="1325563"/>
          </a:xfrm>
        </p:spPr>
        <p:txBody>
          <a:bodyPr>
            <a:normAutofit/>
          </a:bodyPr>
          <a:lstStyle/>
          <a:p>
            <a:r>
              <a:rPr lang="en-IN" sz="3200" u="sng" dirty="0">
                <a:effectLst>
                  <a:outerShdw blurRad="38100" dist="38100" dir="2700000" algn="tl">
                    <a:srgbClr val="000000">
                      <a:alpha val="43137"/>
                    </a:srgbClr>
                  </a:outerShdw>
                </a:effectLst>
                <a:latin typeface="Lucida Calligraphy" panose="03010101010101010101" pitchFamily="66" charset="0"/>
              </a:rPr>
              <a:t>INTRODUCTION</a:t>
            </a:r>
          </a:p>
        </p:txBody>
      </p:sp>
      <p:sp>
        <p:nvSpPr>
          <p:cNvPr id="3" name="Content Placeholder 2">
            <a:extLst>
              <a:ext uri="{FF2B5EF4-FFF2-40B4-BE49-F238E27FC236}">
                <a16:creationId xmlns:a16="http://schemas.microsoft.com/office/drawing/2014/main" id="{4947CDF5-B7D3-4F25-A629-F4280C6AE0C8}"/>
              </a:ext>
            </a:extLst>
          </p:cNvPr>
          <p:cNvSpPr>
            <a:spLocks noGrp="1"/>
          </p:cNvSpPr>
          <p:nvPr>
            <p:ph idx="1"/>
          </p:nvPr>
        </p:nvSpPr>
        <p:spPr>
          <a:xfrm>
            <a:off x="706120" y="1253331"/>
            <a:ext cx="10515600" cy="4351338"/>
          </a:xfrm>
        </p:spPr>
        <p:txBody>
          <a:bodyPr>
            <a:normAutofit/>
          </a:bodyPr>
          <a:lstStyle/>
          <a:p>
            <a:r>
              <a:rPr lang="en-IN" sz="2000" dirty="0"/>
              <a:t>When we manually drive a car we see front  at first then at back(rear) if required, and also we look at the side view mirrors, these images act as inputs</a:t>
            </a:r>
          </a:p>
        </p:txBody>
      </p:sp>
      <p:pic>
        <p:nvPicPr>
          <p:cNvPr id="5" name="Picture 4">
            <a:extLst>
              <a:ext uri="{FF2B5EF4-FFF2-40B4-BE49-F238E27FC236}">
                <a16:creationId xmlns:a16="http://schemas.microsoft.com/office/drawing/2014/main" id="{2448438A-B66D-44CC-A894-63F615500A28}"/>
              </a:ext>
            </a:extLst>
          </p:cNvPr>
          <p:cNvPicPr>
            <a:picLocks noChangeAspect="1"/>
          </p:cNvPicPr>
          <p:nvPr/>
        </p:nvPicPr>
        <p:blipFill>
          <a:blip r:embed="rId2"/>
          <a:stretch>
            <a:fillRect/>
          </a:stretch>
        </p:blipFill>
        <p:spPr>
          <a:xfrm>
            <a:off x="7407706" y="2351665"/>
            <a:ext cx="3814014" cy="2154670"/>
          </a:xfrm>
          <a:prstGeom prst="rect">
            <a:avLst/>
          </a:prstGeom>
          <a:ln w="38100">
            <a:solidFill>
              <a:schemeClr val="tx1"/>
            </a:solidFill>
          </a:ln>
        </p:spPr>
      </p:pic>
      <p:pic>
        <p:nvPicPr>
          <p:cNvPr id="7" name="Picture 6">
            <a:extLst>
              <a:ext uri="{FF2B5EF4-FFF2-40B4-BE49-F238E27FC236}">
                <a16:creationId xmlns:a16="http://schemas.microsoft.com/office/drawing/2014/main" id="{13CC63EC-C63E-4708-8186-253A2D9615CA}"/>
              </a:ext>
            </a:extLst>
          </p:cNvPr>
          <p:cNvPicPr>
            <a:picLocks noChangeAspect="1"/>
          </p:cNvPicPr>
          <p:nvPr/>
        </p:nvPicPr>
        <p:blipFill>
          <a:blip r:embed="rId3"/>
          <a:stretch>
            <a:fillRect/>
          </a:stretch>
        </p:blipFill>
        <p:spPr>
          <a:xfrm>
            <a:off x="1010920" y="2263662"/>
            <a:ext cx="2944160" cy="2338818"/>
          </a:xfrm>
          <a:prstGeom prst="rect">
            <a:avLst/>
          </a:prstGeom>
          <a:ln w="38100">
            <a:solidFill>
              <a:schemeClr val="tx1"/>
            </a:solidFill>
          </a:ln>
        </p:spPr>
      </p:pic>
      <p:pic>
        <p:nvPicPr>
          <p:cNvPr id="9" name="Picture 8">
            <a:extLst>
              <a:ext uri="{FF2B5EF4-FFF2-40B4-BE49-F238E27FC236}">
                <a16:creationId xmlns:a16="http://schemas.microsoft.com/office/drawing/2014/main" id="{516FFFCD-D697-4003-83C5-0109372790D1}"/>
              </a:ext>
            </a:extLst>
          </p:cNvPr>
          <p:cNvPicPr>
            <a:picLocks noChangeAspect="1"/>
          </p:cNvPicPr>
          <p:nvPr/>
        </p:nvPicPr>
        <p:blipFill>
          <a:blip r:embed="rId4"/>
          <a:stretch>
            <a:fillRect/>
          </a:stretch>
        </p:blipFill>
        <p:spPr>
          <a:xfrm>
            <a:off x="4252966" y="3296047"/>
            <a:ext cx="2954547" cy="2612866"/>
          </a:xfrm>
          <a:prstGeom prst="rect">
            <a:avLst/>
          </a:prstGeom>
          <a:ln w="38100">
            <a:solidFill>
              <a:schemeClr val="tx1"/>
            </a:solidFill>
          </a:ln>
        </p:spPr>
      </p:pic>
      <p:sp>
        <p:nvSpPr>
          <p:cNvPr id="10" name="TextBox 9">
            <a:extLst>
              <a:ext uri="{FF2B5EF4-FFF2-40B4-BE49-F238E27FC236}">
                <a16:creationId xmlns:a16="http://schemas.microsoft.com/office/drawing/2014/main" id="{8EDACE5C-5D53-4AD5-9C6B-76DC13CA5FB2}"/>
              </a:ext>
            </a:extLst>
          </p:cNvPr>
          <p:cNvSpPr txBox="1"/>
          <p:nvPr/>
        </p:nvSpPr>
        <p:spPr>
          <a:xfrm>
            <a:off x="1117600" y="4634428"/>
            <a:ext cx="2458720" cy="369332"/>
          </a:xfrm>
          <a:prstGeom prst="rect">
            <a:avLst/>
          </a:prstGeom>
          <a:noFill/>
        </p:spPr>
        <p:txBody>
          <a:bodyPr wrap="square" rtlCol="0">
            <a:spAutoFit/>
          </a:bodyPr>
          <a:lstStyle/>
          <a:p>
            <a:pPr algn="ctr"/>
            <a:r>
              <a:rPr lang="en-IN" dirty="0"/>
              <a:t>Front view</a:t>
            </a:r>
          </a:p>
        </p:txBody>
      </p:sp>
      <p:sp>
        <p:nvSpPr>
          <p:cNvPr id="11" name="TextBox 10">
            <a:extLst>
              <a:ext uri="{FF2B5EF4-FFF2-40B4-BE49-F238E27FC236}">
                <a16:creationId xmlns:a16="http://schemas.microsoft.com/office/drawing/2014/main" id="{D1FF07F5-5152-4BD7-B54E-B1C8871509D9}"/>
              </a:ext>
            </a:extLst>
          </p:cNvPr>
          <p:cNvSpPr txBox="1"/>
          <p:nvPr/>
        </p:nvSpPr>
        <p:spPr>
          <a:xfrm>
            <a:off x="4452033" y="2807137"/>
            <a:ext cx="2458720" cy="369332"/>
          </a:xfrm>
          <a:prstGeom prst="rect">
            <a:avLst/>
          </a:prstGeom>
          <a:noFill/>
        </p:spPr>
        <p:txBody>
          <a:bodyPr wrap="square" rtlCol="0">
            <a:spAutoFit/>
          </a:bodyPr>
          <a:lstStyle/>
          <a:p>
            <a:pPr algn="ctr"/>
            <a:r>
              <a:rPr lang="en-IN" dirty="0"/>
              <a:t>Rear view</a:t>
            </a:r>
          </a:p>
        </p:txBody>
      </p:sp>
      <p:sp>
        <p:nvSpPr>
          <p:cNvPr id="12" name="TextBox 11">
            <a:extLst>
              <a:ext uri="{FF2B5EF4-FFF2-40B4-BE49-F238E27FC236}">
                <a16:creationId xmlns:a16="http://schemas.microsoft.com/office/drawing/2014/main" id="{F2EB5CA3-62A8-4328-B868-B190AE0D2FCB}"/>
              </a:ext>
            </a:extLst>
          </p:cNvPr>
          <p:cNvSpPr txBox="1"/>
          <p:nvPr/>
        </p:nvSpPr>
        <p:spPr>
          <a:xfrm>
            <a:off x="7985256" y="4602480"/>
            <a:ext cx="2458720" cy="369332"/>
          </a:xfrm>
          <a:prstGeom prst="rect">
            <a:avLst/>
          </a:prstGeom>
          <a:noFill/>
        </p:spPr>
        <p:txBody>
          <a:bodyPr wrap="square" rtlCol="0">
            <a:spAutoFit/>
          </a:bodyPr>
          <a:lstStyle/>
          <a:p>
            <a:pPr algn="ctr"/>
            <a:r>
              <a:rPr lang="en-IN" dirty="0"/>
              <a:t>Side view</a:t>
            </a:r>
          </a:p>
        </p:txBody>
      </p:sp>
    </p:spTree>
    <p:extLst>
      <p:ext uri="{BB962C8B-B14F-4D97-AF65-F5344CB8AC3E}">
        <p14:creationId xmlns:p14="http://schemas.microsoft.com/office/powerpoint/2010/main" val="3817038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B99D81-DC5D-44EF-A85C-87AF4949296A}"/>
              </a:ext>
            </a:extLst>
          </p:cNvPr>
          <p:cNvPicPr>
            <a:picLocks noChangeAspect="1"/>
          </p:cNvPicPr>
          <p:nvPr/>
        </p:nvPicPr>
        <p:blipFill>
          <a:blip r:embed="rId2"/>
          <a:stretch>
            <a:fillRect/>
          </a:stretch>
        </p:blipFill>
        <p:spPr>
          <a:xfrm>
            <a:off x="3687527" y="775328"/>
            <a:ext cx="8132061" cy="5307343"/>
          </a:xfrm>
          <a:prstGeom prst="rect">
            <a:avLst/>
          </a:prstGeom>
          <a:ln w="38100">
            <a:solidFill>
              <a:schemeClr val="tx1"/>
            </a:solidFill>
          </a:ln>
        </p:spPr>
      </p:pic>
      <p:sp>
        <p:nvSpPr>
          <p:cNvPr id="6" name="TextBox 5">
            <a:extLst>
              <a:ext uri="{FF2B5EF4-FFF2-40B4-BE49-F238E27FC236}">
                <a16:creationId xmlns:a16="http://schemas.microsoft.com/office/drawing/2014/main" id="{7E5B1976-0F0C-463D-AD9B-AE3E2AB46E94}"/>
              </a:ext>
            </a:extLst>
          </p:cNvPr>
          <p:cNvSpPr txBox="1"/>
          <p:nvPr/>
        </p:nvSpPr>
        <p:spPr>
          <a:xfrm>
            <a:off x="396240" y="609600"/>
            <a:ext cx="2926080" cy="5909310"/>
          </a:xfrm>
          <a:prstGeom prst="rect">
            <a:avLst/>
          </a:prstGeom>
          <a:noFill/>
        </p:spPr>
        <p:txBody>
          <a:bodyPr wrap="square" rtlCol="0">
            <a:spAutoFit/>
          </a:bodyPr>
          <a:lstStyle/>
          <a:p>
            <a:pPr marL="342900" indent="-342900" algn="just">
              <a:lnSpc>
                <a:spcPct val="150000"/>
              </a:lnSpc>
              <a:buFont typeface="+mj-lt"/>
              <a:buAutoNum type="arabicPeriod"/>
            </a:pPr>
            <a:r>
              <a:rPr lang="en-IN" sz="2000" dirty="0"/>
              <a:t>Input will be given by cameras(Front view, Rear view, Side view)</a:t>
            </a:r>
          </a:p>
          <a:p>
            <a:pPr marL="342900" indent="-342900" algn="just">
              <a:lnSpc>
                <a:spcPct val="150000"/>
              </a:lnSpc>
              <a:buFont typeface="+mj-lt"/>
              <a:buAutoNum type="arabicPeriod"/>
            </a:pPr>
            <a:r>
              <a:rPr lang="en-IN" sz="2000" dirty="0"/>
              <a:t>LIDAR(3D Geometry, little expensive)</a:t>
            </a:r>
          </a:p>
          <a:p>
            <a:pPr marL="342900" indent="-342900" algn="just">
              <a:lnSpc>
                <a:spcPct val="150000"/>
              </a:lnSpc>
              <a:buFont typeface="+mj-lt"/>
              <a:buAutoNum type="arabicPeriod"/>
            </a:pPr>
            <a:r>
              <a:rPr lang="en-IN" sz="2000" dirty="0"/>
              <a:t>RADAR(how far the object is)</a:t>
            </a:r>
          </a:p>
          <a:p>
            <a:pPr marL="342900" indent="-342900" algn="just">
              <a:lnSpc>
                <a:spcPct val="150000"/>
              </a:lnSpc>
              <a:buFont typeface="+mj-lt"/>
              <a:buAutoNum type="arabicPeriod"/>
            </a:pPr>
            <a:r>
              <a:rPr lang="en-IN" sz="2000" dirty="0"/>
              <a:t>Ultrasonic sensors</a:t>
            </a:r>
          </a:p>
          <a:p>
            <a:pPr marL="342900" indent="-342900" algn="just">
              <a:lnSpc>
                <a:spcPct val="150000"/>
              </a:lnSpc>
              <a:buFont typeface="+mj-lt"/>
              <a:buAutoNum type="arabicPeriod"/>
            </a:pPr>
            <a:r>
              <a:rPr lang="en-IN" sz="2000" dirty="0"/>
              <a:t>GPS</a:t>
            </a:r>
          </a:p>
          <a:p>
            <a:pPr marL="0" indent="0" algn="just">
              <a:lnSpc>
                <a:spcPct val="150000"/>
              </a:lnSpc>
              <a:buNone/>
            </a:pPr>
            <a:r>
              <a:rPr lang="en-IN" sz="2000" dirty="0"/>
              <a:t>Depending on company to company we can have as many inputs as possible</a:t>
            </a:r>
          </a:p>
          <a:p>
            <a:endParaRPr lang="en-IN" dirty="0"/>
          </a:p>
        </p:txBody>
      </p:sp>
    </p:spTree>
    <p:extLst>
      <p:ext uri="{BB962C8B-B14F-4D97-AF65-F5344CB8AC3E}">
        <p14:creationId xmlns:p14="http://schemas.microsoft.com/office/powerpoint/2010/main" val="3663960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4A79-3A7C-40D6-8809-7746A5C9F393}"/>
              </a:ext>
            </a:extLst>
          </p:cNvPr>
          <p:cNvSpPr>
            <a:spLocks noGrp="1"/>
          </p:cNvSpPr>
          <p:nvPr>
            <p:ph type="title"/>
          </p:nvPr>
        </p:nvSpPr>
        <p:spPr/>
        <p:txBody>
          <a:bodyPr/>
          <a:lstStyle/>
          <a:p>
            <a:r>
              <a:rPr lang="en-IN" dirty="0"/>
              <a:t>How these inputs exactly work?</a:t>
            </a:r>
          </a:p>
        </p:txBody>
      </p:sp>
      <p:sp>
        <p:nvSpPr>
          <p:cNvPr id="3" name="Content Placeholder 2">
            <a:extLst>
              <a:ext uri="{FF2B5EF4-FFF2-40B4-BE49-F238E27FC236}">
                <a16:creationId xmlns:a16="http://schemas.microsoft.com/office/drawing/2014/main" id="{9D8B6CD5-9875-4A8A-91E4-9A7D63F52048}"/>
              </a:ext>
            </a:extLst>
          </p:cNvPr>
          <p:cNvSpPr>
            <a:spLocks noGrp="1"/>
          </p:cNvSpPr>
          <p:nvPr>
            <p:ph idx="1"/>
          </p:nvPr>
        </p:nvSpPr>
        <p:spPr>
          <a:xfrm>
            <a:off x="838200" y="1690688"/>
            <a:ext cx="10515600" cy="4351338"/>
          </a:xfrm>
        </p:spPr>
        <p:txBody>
          <a:bodyPr>
            <a:normAutofit/>
          </a:bodyPr>
          <a:lstStyle/>
          <a:p>
            <a:pPr>
              <a:lnSpc>
                <a:spcPct val="150000"/>
              </a:lnSpc>
            </a:pPr>
            <a:r>
              <a:rPr lang="en-IN" sz="2000" dirty="0"/>
              <a:t>The inputs defined before are sent to computing box</a:t>
            </a:r>
          </a:p>
          <a:p>
            <a:pPr>
              <a:lnSpc>
                <a:spcPct val="150000"/>
              </a:lnSpc>
            </a:pPr>
            <a:r>
              <a:rPr lang="en-IN" sz="2000" dirty="0"/>
              <a:t>This computing box gives us the outputs</a:t>
            </a:r>
          </a:p>
          <a:p>
            <a:pPr marL="0" indent="0">
              <a:lnSpc>
                <a:spcPct val="150000"/>
              </a:lnSpc>
              <a:buNone/>
            </a:pPr>
            <a:r>
              <a:rPr lang="en-IN" sz="2400" dirty="0"/>
              <a:t>OUTPUTS FOR DRIVING CAR</a:t>
            </a:r>
          </a:p>
          <a:p>
            <a:pPr marL="514350" indent="-514350">
              <a:lnSpc>
                <a:spcPct val="150000"/>
              </a:lnSpc>
              <a:buAutoNum type="arabicPeriod"/>
            </a:pPr>
            <a:r>
              <a:rPr lang="en-IN" sz="2000" dirty="0"/>
              <a:t>Steering wheel angle</a:t>
            </a:r>
          </a:p>
          <a:p>
            <a:pPr marL="514350" indent="-514350">
              <a:lnSpc>
                <a:spcPct val="150000"/>
              </a:lnSpc>
              <a:buAutoNum type="arabicPeriod"/>
            </a:pPr>
            <a:r>
              <a:rPr lang="en-IN" sz="2000" dirty="0"/>
              <a:t>Acceleration we need to apply</a:t>
            </a:r>
          </a:p>
          <a:p>
            <a:pPr marL="514350" indent="-514350">
              <a:lnSpc>
                <a:spcPct val="150000"/>
              </a:lnSpc>
              <a:buAutoNum type="arabicPeriod"/>
            </a:pPr>
            <a:r>
              <a:rPr lang="en-IN" sz="2000" dirty="0"/>
              <a:t>Brakes if required</a:t>
            </a:r>
          </a:p>
          <a:p>
            <a:pPr marL="514350" indent="-514350">
              <a:lnSpc>
                <a:spcPct val="150000"/>
              </a:lnSpc>
              <a:buAutoNum type="arabicPeriod"/>
            </a:pPr>
            <a:r>
              <a:rPr lang="en-IN" sz="2000" dirty="0"/>
              <a:t>Indicators or signals which are needed to be handled properly</a:t>
            </a:r>
          </a:p>
        </p:txBody>
      </p:sp>
    </p:spTree>
    <p:extLst>
      <p:ext uri="{BB962C8B-B14F-4D97-AF65-F5344CB8AC3E}">
        <p14:creationId xmlns:p14="http://schemas.microsoft.com/office/powerpoint/2010/main" val="3510579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C3453F-27E5-4BA2-B39B-D357C5DB39E9}"/>
              </a:ext>
            </a:extLst>
          </p:cNvPr>
          <p:cNvSpPr txBox="1"/>
          <p:nvPr/>
        </p:nvSpPr>
        <p:spPr>
          <a:xfrm>
            <a:off x="679268" y="539931"/>
            <a:ext cx="10833463" cy="2092881"/>
          </a:xfrm>
          <a:prstGeom prst="rect">
            <a:avLst/>
          </a:prstGeom>
          <a:noFill/>
        </p:spPr>
        <p:txBody>
          <a:bodyPr wrap="square" rtlCol="0">
            <a:spAutoFit/>
          </a:bodyPr>
          <a:lstStyle/>
          <a:p>
            <a:r>
              <a:rPr lang="en-IN" sz="3200" u="sng" dirty="0">
                <a:effectLst>
                  <a:outerShdw blurRad="38100" dist="38100" dir="2700000" algn="tl">
                    <a:srgbClr val="000000">
                      <a:alpha val="43137"/>
                    </a:srgbClr>
                  </a:outerShdw>
                </a:effectLst>
                <a:latin typeface="Lucida Calligraphy" panose="03010101010101010101" pitchFamily="66" charset="0"/>
              </a:rPr>
              <a:t>Data Generation</a:t>
            </a:r>
          </a:p>
          <a:p>
            <a:endParaRPr lang="en-IN" dirty="0"/>
          </a:p>
          <a:p>
            <a:pPr algn="l">
              <a:buFont typeface="Arial" panose="020B0604020202020204" pitchFamily="34" charset="0"/>
              <a:buChar char="•"/>
            </a:pPr>
            <a:r>
              <a:rPr lang="en-US" sz="2000" b="0" i="0" dirty="0">
                <a:effectLst/>
                <a:latin typeface="-apple-system"/>
              </a:rPr>
              <a:t> Records images from center, left, and right cameras w/ associated steering angle, speed, throttle and brake.</a:t>
            </a:r>
          </a:p>
          <a:p>
            <a:pPr algn="l">
              <a:buFont typeface="Arial" panose="020B0604020202020204" pitchFamily="34" charset="0"/>
              <a:buChar char="•"/>
            </a:pPr>
            <a:r>
              <a:rPr lang="en-US" sz="2000" b="0" i="0" dirty="0">
                <a:effectLst/>
                <a:latin typeface="-apple-system"/>
              </a:rPr>
              <a:t> Saves to CSV</a:t>
            </a:r>
          </a:p>
          <a:p>
            <a:pPr algn="l">
              <a:buFont typeface="Arial" panose="020B0604020202020204" pitchFamily="34" charset="0"/>
              <a:buChar char="•"/>
            </a:pPr>
            <a:r>
              <a:rPr lang="en-US" sz="2000" b="0" i="0" dirty="0">
                <a:effectLst/>
                <a:latin typeface="-apple-system"/>
              </a:rPr>
              <a:t> Ideally you have a joystick, but keyboard works too</a:t>
            </a:r>
          </a:p>
        </p:txBody>
      </p:sp>
      <p:pic>
        <p:nvPicPr>
          <p:cNvPr id="4" name="Picture 3">
            <a:extLst>
              <a:ext uri="{FF2B5EF4-FFF2-40B4-BE49-F238E27FC236}">
                <a16:creationId xmlns:a16="http://schemas.microsoft.com/office/drawing/2014/main" id="{A5C444B7-7C07-43FD-8374-F5933F2A7A96}"/>
              </a:ext>
            </a:extLst>
          </p:cNvPr>
          <p:cNvPicPr>
            <a:picLocks noChangeAspect="1"/>
          </p:cNvPicPr>
          <p:nvPr/>
        </p:nvPicPr>
        <p:blipFill>
          <a:blip r:embed="rId2"/>
          <a:stretch>
            <a:fillRect/>
          </a:stretch>
        </p:blipFill>
        <p:spPr>
          <a:xfrm>
            <a:off x="679268" y="2749978"/>
            <a:ext cx="5680892" cy="3568091"/>
          </a:xfrm>
          <a:prstGeom prst="rect">
            <a:avLst/>
          </a:prstGeom>
          <a:ln w="38100">
            <a:solidFill>
              <a:schemeClr val="tx1"/>
            </a:solidFill>
          </a:ln>
        </p:spPr>
      </p:pic>
      <p:sp>
        <p:nvSpPr>
          <p:cNvPr id="5" name="TextBox 4">
            <a:extLst>
              <a:ext uri="{FF2B5EF4-FFF2-40B4-BE49-F238E27FC236}">
                <a16:creationId xmlns:a16="http://schemas.microsoft.com/office/drawing/2014/main" id="{B572D16E-BB52-4434-96C7-C0CAA498F5D5}"/>
              </a:ext>
            </a:extLst>
          </p:cNvPr>
          <p:cNvSpPr txBox="1"/>
          <p:nvPr/>
        </p:nvSpPr>
        <p:spPr>
          <a:xfrm>
            <a:off x="7032171" y="2632812"/>
            <a:ext cx="4104640" cy="3600986"/>
          </a:xfrm>
          <a:prstGeom prst="rect">
            <a:avLst/>
          </a:prstGeom>
          <a:noFill/>
        </p:spPr>
        <p:txBody>
          <a:bodyPr wrap="square" rtlCol="0">
            <a:spAutoFit/>
          </a:bodyPr>
          <a:lstStyle/>
          <a:p>
            <a:pPr algn="just">
              <a:lnSpc>
                <a:spcPct val="150000"/>
              </a:lnSpc>
            </a:pPr>
            <a:r>
              <a:rPr lang="en-US" sz="2000" b="0" i="0" dirty="0">
                <a:effectLst/>
                <a:latin typeface="-apple-system"/>
              </a:rPr>
              <a:t>Udacity recently open sourced their self driving car simulator originally built for SDND students</a:t>
            </a:r>
          </a:p>
          <a:p>
            <a:pPr marL="342900" indent="-342900" algn="just">
              <a:lnSpc>
                <a:spcPct val="150000"/>
              </a:lnSpc>
              <a:buAutoNum type="arabicPeriod"/>
            </a:pPr>
            <a:r>
              <a:rPr lang="en-US" sz="2000" dirty="0">
                <a:latin typeface="-apple-system"/>
              </a:rPr>
              <a:t>Built in Unity</a:t>
            </a:r>
          </a:p>
          <a:p>
            <a:pPr marL="342900" indent="-342900" algn="just">
              <a:lnSpc>
                <a:spcPct val="150000"/>
              </a:lnSpc>
              <a:buAutoNum type="arabicPeriod"/>
            </a:pPr>
            <a:r>
              <a:rPr lang="en-US" sz="2000" b="0" i="0" dirty="0">
                <a:effectLst/>
                <a:latin typeface="-apple-system"/>
              </a:rPr>
              <a:t>Added a bunch of scripts like gravity, momentum and acceleration</a:t>
            </a:r>
            <a:endParaRPr lang="en-IN" sz="2000" b="0" i="0" dirty="0">
              <a:effectLst/>
              <a:latin typeface="-apple-system"/>
            </a:endParaRPr>
          </a:p>
          <a:p>
            <a:endParaRPr lang="en-IN" dirty="0"/>
          </a:p>
        </p:txBody>
      </p:sp>
    </p:spTree>
    <p:extLst>
      <p:ext uri="{BB962C8B-B14F-4D97-AF65-F5344CB8AC3E}">
        <p14:creationId xmlns:p14="http://schemas.microsoft.com/office/powerpoint/2010/main" val="2847938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EC89BA-364A-4E0C-B217-7F8026B32ED3}"/>
              </a:ext>
            </a:extLst>
          </p:cNvPr>
          <p:cNvSpPr txBox="1"/>
          <p:nvPr/>
        </p:nvSpPr>
        <p:spPr>
          <a:xfrm>
            <a:off x="757646" y="557349"/>
            <a:ext cx="10824754" cy="4784387"/>
          </a:xfrm>
          <a:prstGeom prst="rect">
            <a:avLst/>
          </a:prstGeom>
          <a:noFill/>
        </p:spPr>
        <p:txBody>
          <a:bodyPr wrap="square" rtlCol="0">
            <a:spAutoFit/>
          </a:bodyPr>
          <a:lstStyle/>
          <a:p>
            <a:r>
              <a:rPr lang="en-IN" sz="4400" dirty="0">
                <a:latin typeface="+mj-lt"/>
              </a:rPr>
              <a:t>Training Mode- Behavioural cloning</a:t>
            </a:r>
          </a:p>
          <a:p>
            <a:endParaRPr lang="en-IN" dirty="0"/>
          </a:p>
          <a:p>
            <a:pPr>
              <a:lnSpc>
                <a:spcPct val="150000"/>
              </a:lnSpc>
            </a:pPr>
            <a:r>
              <a:rPr lang="en-US" sz="2000" b="0" i="0" dirty="0">
                <a:effectLst/>
              </a:rPr>
              <a:t>We use a 9 layer convolutional network(in keras its literally 9 lines of code), based off of Nvidia's end-to-end learning for self driving car paper. 72 hours of driving data was collected in all sorts of conditions from human drivers</a:t>
            </a:r>
            <a:endParaRPr lang="en-IN" sz="2000" b="0" i="0" dirty="0">
              <a:effectLst/>
            </a:endParaRPr>
          </a:p>
          <a:p>
            <a:pPr>
              <a:lnSpc>
                <a:spcPct val="150000"/>
              </a:lnSpc>
            </a:pPr>
            <a:endParaRPr lang="en-IN" sz="2000" dirty="0"/>
          </a:p>
          <a:p>
            <a:pPr>
              <a:lnSpc>
                <a:spcPct val="150000"/>
              </a:lnSpc>
            </a:pPr>
            <a:r>
              <a:rPr lang="en-IN" sz="2400" dirty="0"/>
              <a:t>How is data organized in CSV File?</a:t>
            </a:r>
          </a:p>
          <a:p>
            <a:pPr marL="342900" indent="-342900">
              <a:lnSpc>
                <a:spcPct val="150000"/>
              </a:lnSpc>
              <a:buAutoNum type="arabicPeriod"/>
            </a:pPr>
            <a:r>
              <a:rPr lang="en-IN" sz="2000" dirty="0"/>
              <a:t>First three columns are images captured by </a:t>
            </a:r>
            <a:r>
              <a:rPr lang="en-IN" sz="2000" dirty="0" err="1"/>
              <a:t>center</a:t>
            </a:r>
            <a:r>
              <a:rPr lang="en-IN" sz="2000" dirty="0"/>
              <a:t> , left , right cameras respectively</a:t>
            </a:r>
          </a:p>
          <a:p>
            <a:pPr marL="342900" indent="-342900">
              <a:lnSpc>
                <a:spcPct val="150000"/>
              </a:lnSpc>
              <a:buAutoNum type="arabicPeriod"/>
            </a:pPr>
            <a:r>
              <a:rPr lang="en-IN" sz="2000" dirty="0"/>
              <a:t>Next four columns are steering angle, </a:t>
            </a:r>
            <a:r>
              <a:rPr lang="en-IN" sz="2000" dirty="0" err="1"/>
              <a:t>throttle,reverse,speed</a:t>
            </a:r>
            <a:r>
              <a:rPr lang="en-IN" sz="2000" dirty="0"/>
              <a:t> respectively</a:t>
            </a:r>
          </a:p>
          <a:p>
            <a:pPr marL="342900" indent="-342900">
              <a:lnSpc>
                <a:spcPct val="150000"/>
              </a:lnSpc>
              <a:buAutoNum type="arabicPeriod"/>
            </a:pPr>
            <a:r>
              <a:rPr lang="en-IN" sz="2000" dirty="0"/>
              <a:t>We split the data into training part of 80% and testing part of 20%</a:t>
            </a:r>
          </a:p>
        </p:txBody>
      </p:sp>
    </p:spTree>
    <p:extLst>
      <p:ext uri="{BB962C8B-B14F-4D97-AF65-F5344CB8AC3E}">
        <p14:creationId xmlns:p14="http://schemas.microsoft.com/office/powerpoint/2010/main" val="328665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C4ED01-06FD-48BD-9776-AB138C0E6C1B}"/>
              </a:ext>
            </a:extLst>
          </p:cNvPr>
          <p:cNvSpPr txBox="1"/>
          <p:nvPr/>
        </p:nvSpPr>
        <p:spPr>
          <a:xfrm>
            <a:off x="513806" y="1239297"/>
            <a:ext cx="10946674" cy="1077218"/>
          </a:xfrm>
          <a:prstGeom prst="rect">
            <a:avLst/>
          </a:prstGeom>
          <a:noFill/>
        </p:spPr>
        <p:txBody>
          <a:bodyPr wrap="square" rtlCol="0">
            <a:spAutoFit/>
          </a:bodyPr>
          <a:lstStyle/>
          <a:p>
            <a:r>
              <a:rPr lang="en-IN" sz="2800" dirty="0"/>
              <a:t>Hardware design</a:t>
            </a:r>
          </a:p>
          <a:p>
            <a:endParaRPr lang="en-IN" dirty="0"/>
          </a:p>
          <a:p>
            <a:endParaRPr lang="en-IN" dirty="0"/>
          </a:p>
        </p:txBody>
      </p:sp>
      <p:pic>
        <p:nvPicPr>
          <p:cNvPr id="4" name="Picture 3">
            <a:extLst>
              <a:ext uri="{FF2B5EF4-FFF2-40B4-BE49-F238E27FC236}">
                <a16:creationId xmlns:a16="http://schemas.microsoft.com/office/drawing/2014/main" id="{0D1E5C9C-BC90-45A2-A3FE-DC2830ED6564}"/>
              </a:ext>
            </a:extLst>
          </p:cNvPr>
          <p:cNvPicPr>
            <a:picLocks noChangeAspect="1"/>
          </p:cNvPicPr>
          <p:nvPr/>
        </p:nvPicPr>
        <p:blipFill>
          <a:blip r:embed="rId2"/>
          <a:stretch>
            <a:fillRect/>
          </a:stretch>
        </p:blipFill>
        <p:spPr>
          <a:xfrm>
            <a:off x="422366" y="1849779"/>
            <a:ext cx="6959905" cy="4524315"/>
          </a:xfrm>
          <a:prstGeom prst="rect">
            <a:avLst/>
          </a:prstGeom>
          <a:ln w="38100">
            <a:solidFill>
              <a:schemeClr val="tx1"/>
            </a:solidFill>
          </a:ln>
        </p:spPr>
      </p:pic>
      <p:sp>
        <p:nvSpPr>
          <p:cNvPr id="5" name="TextBox 4">
            <a:extLst>
              <a:ext uri="{FF2B5EF4-FFF2-40B4-BE49-F238E27FC236}">
                <a16:creationId xmlns:a16="http://schemas.microsoft.com/office/drawing/2014/main" id="{A8F1DA3B-68F0-4C71-9218-34025AA8774C}"/>
              </a:ext>
            </a:extLst>
          </p:cNvPr>
          <p:cNvSpPr txBox="1"/>
          <p:nvPr/>
        </p:nvSpPr>
        <p:spPr>
          <a:xfrm>
            <a:off x="7609840" y="1526613"/>
            <a:ext cx="4318000" cy="5170646"/>
          </a:xfrm>
          <a:prstGeom prst="rect">
            <a:avLst/>
          </a:prstGeom>
          <a:noFill/>
        </p:spPr>
        <p:txBody>
          <a:bodyPr wrap="square" rtlCol="0">
            <a:spAutoFit/>
          </a:bodyPr>
          <a:lstStyle/>
          <a:p>
            <a:pPr algn="just">
              <a:lnSpc>
                <a:spcPct val="150000"/>
              </a:lnSpc>
              <a:buFont typeface="Arial" panose="020B0604020202020204" pitchFamily="34" charset="0"/>
              <a:buChar char="•"/>
            </a:pPr>
            <a:r>
              <a:rPr lang="en-US" sz="1600" b="0" i="0" dirty="0">
                <a:effectLst/>
                <a:latin typeface="-apple-system"/>
              </a:rPr>
              <a:t> 3 cameras</a:t>
            </a:r>
          </a:p>
          <a:p>
            <a:pPr algn="just">
              <a:lnSpc>
                <a:spcPct val="150000"/>
              </a:lnSpc>
              <a:buFont typeface="Arial" panose="020B0604020202020204" pitchFamily="34" charset="0"/>
              <a:buChar char="•"/>
            </a:pPr>
            <a:r>
              <a:rPr lang="en-US" sz="1600" b="0" i="0" dirty="0">
                <a:effectLst/>
                <a:latin typeface="-apple-system"/>
              </a:rPr>
              <a:t>The steering command is obtained by tapping into the vehicle’s Controller Area Network (CAN) bus.</a:t>
            </a:r>
          </a:p>
          <a:p>
            <a:pPr algn="just">
              <a:lnSpc>
                <a:spcPct val="150000"/>
              </a:lnSpc>
              <a:buFont typeface="Arial" panose="020B0604020202020204" pitchFamily="34" charset="0"/>
              <a:buChar char="•"/>
            </a:pPr>
            <a:r>
              <a:rPr lang="en-US" sz="1600" b="0" i="0" dirty="0">
                <a:effectLst/>
                <a:latin typeface="-apple-system"/>
              </a:rPr>
              <a:t> Nvidia's Drive PX onboard computer with GPUs</a:t>
            </a:r>
          </a:p>
          <a:p>
            <a:pPr algn="just">
              <a:lnSpc>
                <a:spcPct val="150000"/>
              </a:lnSpc>
            </a:pPr>
            <a:r>
              <a:rPr lang="en-US" sz="1600" b="0" i="0" dirty="0">
                <a:effectLst/>
                <a:latin typeface="-apple-system"/>
              </a:rPr>
              <a:t>In order to make the system independent of the car geometry, the steering command is 1/r, where r is the turning radius in meters. 1/r was used instead of r to prevent a singularity when driving straight (the turning radius for driving straight is infinity). 1/r smoothly transitions through zero from left turns (negative values) to right turns (positive values).</a:t>
            </a:r>
          </a:p>
          <a:p>
            <a:endParaRPr lang="en-IN" dirty="0"/>
          </a:p>
        </p:txBody>
      </p:sp>
      <p:sp>
        <p:nvSpPr>
          <p:cNvPr id="6" name="TextBox 5">
            <a:extLst>
              <a:ext uri="{FF2B5EF4-FFF2-40B4-BE49-F238E27FC236}">
                <a16:creationId xmlns:a16="http://schemas.microsoft.com/office/drawing/2014/main" id="{2B0E942E-E6D4-49DC-A7F0-4F4BE841419B}"/>
              </a:ext>
            </a:extLst>
          </p:cNvPr>
          <p:cNvSpPr txBox="1"/>
          <p:nvPr/>
        </p:nvSpPr>
        <p:spPr>
          <a:xfrm>
            <a:off x="513806" y="380644"/>
            <a:ext cx="7096034" cy="584775"/>
          </a:xfrm>
          <a:prstGeom prst="rect">
            <a:avLst/>
          </a:prstGeom>
          <a:noFill/>
        </p:spPr>
        <p:txBody>
          <a:bodyPr wrap="square" rtlCol="0">
            <a:spAutoFit/>
          </a:bodyPr>
          <a:lstStyle/>
          <a:p>
            <a:r>
              <a:rPr lang="en-IN" sz="3200" u="sng" dirty="0">
                <a:effectLst>
                  <a:outerShdw blurRad="38100" dist="38100" dir="2700000" algn="tl">
                    <a:srgbClr val="000000">
                      <a:alpha val="43137"/>
                    </a:srgbClr>
                  </a:outerShdw>
                </a:effectLst>
                <a:latin typeface="Lucida Calligraphy" panose="03010101010101010101" pitchFamily="66" charset="0"/>
              </a:rPr>
              <a:t>METHODOLOGY</a:t>
            </a:r>
          </a:p>
        </p:txBody>
      </p:sp>
    </p:spTree>
    <p:extLst>
      <p:ext uri="{BB962C8B-B14F-4D97-AF65-F5344CB8AC3E}">
        <p14:creationId xmlns:p14="http://schemas.microsoft.com/office/powerpoint/2010/main" val="34155309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968</TotalTime>
  <Words>3473</Words>
  <Application>Microsoft Office PowerPoint</Application>
  <PresentationFormat>Widescreen</PresentationFormat>
  <Paragraphs>325</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-apple-system</vt:lpstr>
      <vt:lpstr>Arial</vt:lpstr>
      <vt:lpstr>Calibri</vt:lpstr>
      <vt:lpstr>Calibri Light</vt:lpstr>
      <vt:lpstr>Consolas</vt:lpstr>
      <vt:lpstr>Lucida Calligraphy</vt:lpstr>
      <vt:lpstr>Lucida Handwriting</vt:lpstr>
      <vt:lpstr>Office Theme</vt:lpstr>
      <vt:lpstr>PowerPoint Presentation</vt:lpstr>
      <vt:lpstr>PowerPoint Presentation</vt:lpstr>
      <vt:lpstr>PowerPoint Presentation</vt:lpstr>
      <vt:lpstr>INTRODUCTION</vt:lpstr>
      <vt:lpstr>PowerPoint Presentation</vt:lpstr>
      <vt:lpstr>How these inputs exactly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komal reddy koukuntla</dc:creator>
  <cp:lastModifiedBy>komal reddy koukuntla</cp:lastModifiedBy>
  <cp:revision>2</cp:revision>
  <dcterms:created xsi:type="dcterms:W3CDTF">2022-12-15T03:45:09Z</dcterms:created>
  <dcterms:modified xsi:type="dcterms:W3CDTF">2022-12-16T05:16:05Z</dcterms:modified>
</cp:coreProperties>
</file>